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64" r:id="rId2"/>
    <p:sldId id="256" r:id="rId3"/>
    <p:sldId id="257" r:id="rId4"/>
    <p:sldId id="260" r:id="rId5"/>
    <p:sldId id="258" r:id="rId6"/>
    <p:sldId id="261" r:id="rId7"/>
    <p:sldId id="259" r:id="rId8"/>
    <p:sldId id="262" r:id="rId9"/>
    <p:sldId id="263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737" autoAdjust="0"/>
  </p:normalViewPr>
  <p:slideViewPr>
    <p:cSldViewPr>
      <p:cViewPr varScale="1">
        <p:scale>
          <a:sx n="74" d="100"/>
          <a:sy n="74" d="100"/>
        </p:scale>
        <p:origin x="11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0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46745-3DC1-6549-B349-C13B874AAF6D}" type="doc">
      <dgm:prSet loTypeId="urn:microsoft.com/office/officeart/2009/layout/ReverseLis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96F679D-19E4-064E-B4A7-F6EF827AEDB5}">
      <dgm:prSet phldrT="[Text]"/>
      <dgm:spPr/>
      <dgm:t>
        <a:bodyPr/>
        <a:lstStyle/>
        <a:p>
          <a:pPr algn="ctr"/>
          <a:r>
            <a:rPr lang="en-US" dirty="0"/>
            <a:t>Mother Country </a:t>
          </a:r>
        </a:p>
        <a:p>
          <a:pPr algn="ctr"/>
          <a:endParaRPr lang="en-US" dirty="0"/>
        </a:p>
        <a:p>
          <a:pPr algn="ctr"/>
          <a:r>
            <a:rPr lang="en-US" dirty="0"/>
            <a:t>provides security and manufactured goods</a:t>
          </a:r>
        </a:p>
      </dgm:t>
    </dgm:pt>
    <dgm:pt modelId="{6E6C5860-3409-3F43-A1F4-F4D7A8DABCAD}" type="parTrans" cxnId="{F5276620-4030-3F4E-819B-466A8188E24E}">
      <dgm:prSet/>
      <dgm:spPr/>
      <dgm:t>
        <a:bodyPr/>
        <a:lstStyle/>
        <a:p>
          <a:endParaRPr lang="en-US"/>
        </a:p>
      </dgm:t>
    </dgm:pt>
    <dgm:pt modelId="{B12ABBAA-2648-B64E-AF42-8FBF793CC8E3}" type="sibTrans" cxnId="{F5276620-4030-3F4E-819B-466A8188E24E}">
      <dgm:prSet/>
      <dgm:spPr/>
      <dgm:t>
        <a:bodyPr/>
        <a:lstStyle/>
        <a:p>
          <a:endParaRPr lang="en-US"/>
        </a:p>
      </dgm:t>
    </dgm:pt>
    <dgm:pt modelId="{87252AE2-6D07-1346-9226-3C7D39B91E97}">
      <dgm:prSet phldrT="[Text]"/>
      <dgm:spPr/>
      <dgm:t>
        <a:bodyPr/>
        <a:lstStyle/>
        <a:p>
          <a:pPr algn="ctr"/>
          <a:r>
            <a:rPr lang="en-US" dirty="0"/>
            <a:t>Colonies</a:t>
          </a:r>
        </a:p>
        <a:p>
          <a:pPr algn="ctr"/>
          <a:endParaRPr lang="en-US" dirty="0"/>
        </a:p>
        <a:p>
          <a:pPr algn="ctr"/>
          <a:endParaRPr lang="en-US" dirty="0"/>
        </a:p>
        <a:p>
          <a:pPr algn="ctr"/>
          <a:r>
            <a:rPr lang="en-US" dirty="0"/>
            <a:t>provide raw materials and a consumer market</a:t>
          </a:r>
        </a:p>
      </dgm:t>
    </dgm:pt>
    <dgm:pt modelId="{1C4E2052-A06B-DF45-A441-E665376267E4}" type="parTrans" cxnId="{069F8A5A-BE04-BF4F-AF83-ABD7B2A1ABD7}">
      <dgm:prSet/>
      <dgm:spPr/>
      <dgm:t>
        <a:bodyPr/>
        <a:lstStyle/>
        <a:p>
          <a:endParaRPr lang="en-US"/>
        </a:p>
      </dgm:t>
    </dgm:pt>
    <dgm:pt modelId="{AB815203-EA98-C344-8288-4FB1F806E7DC}" type="sibTrans" cxnId="{069F8A5A-BE04-BF4F-AF83-ABD7B2A1ABD7}">
      <dgm:prSet/>
      <dgm:spPr/>
      <dgm:t>
        <a:bodyPr/>
        <a:lstStyle/>
        <a:p>
          <a:endParaRPr lang="en-US"/>
        </a:p>
      </dgm:t>
    </dgm:pt>
    <dgm:pt modelId="{65262BD9-90D0-814F-B094-94283AED80F2}" type="pres">
      <dgm:prSet presAssocID="{39D46745-3DC1-6549-B349-C13B874AAF6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B009DF5-3759-E64D-A955-F31985648625}" type="pres">
      <dgm:prSet presAssocID="{39D46745-3DC1-6549-B349-C13B874AAF6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736F9-C668-1943-81D7-0966AA0D9055}" type="pres">
      <dgm:prSet presAssocID="{39D46745-3DC1-6549-B349-C13B874AAF6D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933B8CA5-4A6C-F042-9554-C7D355E53FCB}" type="pres">
      <dgm:prSet presAssocID="{39D46745-3DC1-6549-B349-C13B874AAF6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17B45-12D0-A546-A169-23124F1525A2}" type="pres">
      <dgm:prSet presAssocID="{39D46745-3DC1-6549-B349-C13B874AAF6D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A6D2913-1821-B74B-B03E-5889ECBB0D8C}" type="pres">
      <dgm:prSet presAssocID="{39D46745-3DC1-6549-B349-C13B874AAF6D}" presName="TopArrow" presStyleLbl="node1" presStyleIdx="0" presStyleCnt="2"/>
      <dgm:spPr/>
    </dgm:pt>
    <dgm:pt modelId="{489BA965-87EF-1C48-915F-97726511FE76}" type="pres">
      <dgm:prSet presAssocID="{39D46745-3DC1-6549-B349-C13B874AAF6D}" presName="BottomArrow" presStyleLbl="node1" presStyleIdx="1" presStyleCnt="2"/>
      <dgm:spPr/>
    </dgm:pt>
  </dgm:ptLst>
  <dgm:cxnLst>
    <dgm:cxn modelId="{8A935843-D1EF-48A1-A641-C15DF99C4D45}" type="presOf" srcId="{87252AE2-6D07-1346-9226-3C7D39B91E97}" destId="{933B8CA5-4A6C-F042-9554-C7D355E53FCB}" srcOrd="0" destOrd="0" presId="urn:microsoft.com/office/officeart/2009/layout/ReverseList"/>
    <dgm:cxn modelId="{F5276620-4030-3F4E-819B-466A8188E24E}" srcId="{39D46745-3DC1-6549-B349-C13B874AAF6D}" destId="{C96F679D-19E4-064E-B4A7-F6EF827AEDB5}" srcOrd="0" destOrd="0" parTransId="{6E6C5860-3409-3F43-A1F4-F4D7A8DABCAD}" sibTransId="{B12ABBAA-2648-B64E-AF42-8FBF793CC8E3}"/>
    <dgm:cxn modelId="{CF3F4EBF-A7D7-4EE5-AA59-6AC35AD95E2D}" type="presOf" srcId="{C96F679D-19E4-064E-B4A7-F6EF827AEDB5}" destId="{6B009DF5-3759-E64D-A955-F31985648625}" srcOrd="0" destOrd="0" presId="urn:microsoft.com/office/officeart/2009/layout/ReverseList"/>
    <dgm:cxn modelId="{069F8A5A-BE04-BF4F-AF83-ABD7B2A1ABD7}" srcId="{39D46745-3DC1-6549-B349-C13B874AAF6D}" destId="{87252AE2-6D07-1346-9226-3C7D39B91E97}" srcOrd="1" destOrd="0" parTransId="{1C4E2052-A06B-DF45-A441-E665376267E4}" sibTransId="{AB815203-EA98-C344-8288-4FB1F806E7DC}"/>
    <dgm:cxn modelId="{5ECFE0D3-C410-44B7-A94B-1CF4D8FDBFDA}" type="presOf" srcId="{39D46745-3DC1-6549-B349-C13B874AAF6D}" destId="{65262BD9-90D0-814F-B094-94283AED80F2}" srcOrd="0" destOrd="0" presId="urn:microsoft.com/office/officeart/2009/layout/ReverseList"/>
    <dgm:cxn modelId="{919960FA-EC17-45B7-ADED-19CB3E7740C2}" type="presOf" srcId="{C96F679D-19E4-064E-B4A7-F6EF827AEDB5}" destId="{EE8736F9-C668-1943-81D7-0966AA0D9055}" srcOrd="1" destOrd="0" presId="urn:microsoft.com/office/officeart/2009/layout/ReverseList"/>
    <dgm:cxn modelId="{58C542A9-5834-4B98-AD6E-5D85C3E18991}" type="presOf" srcId="{87252AE2-6D07-1346-9226-3C7D39B91E97}" destId="{ECD17B45-12D0-A546-A169-23124F1525A2}" srcOrd="1" destOrd="0" presId="urn:microsoft.com/office/officeart/2009/layout/ReverseList"/>
    <dgm:cxn modelId="{3C7EB89A-EDC4-42EA-B755-45F4904F8669}" type="presParOf" srcId="{65262BD9-90D0-814F-B094-94283AED80F2}" destId="{6B009DF5-3759-E64D-A955-F31985648625}" srcOrd="0" destOrd="0" presId="urn:microsoft.com/office/officeart/2009/layout/ReverseList"/>
    <dgm:cxn modelId="{1878141E-1B76-48DD-BE47-9877FB72CF0A}" type="presParOf" srcId="{65262BD9-90D0-814F-B094-94283AED80F2}" destId="{EE8736F9-C668-1943-81D7-0966AA0D9055}" srcOrd="1" destOrd="0" presId="urn:microsoft.com/office/officeart/2009/layout/ReverseList"/>
    <dgm:cxn modelId="{8E54E6F2-A2BB-4C9C-845F-455A7D0BC457}" type="presParOf" srcId="{65262BD9-90D0-814F-B094-94283AED80F2}" destId="{933B8CA5-4A6C-F042-9554-C7D355E53FCB}" srcOrd="2" destOrd="0" presId="urn:microsoft.com/office/officeart/2009/layout/ReverseList"/>
    <dgm:cxn modelId="{A029B791-7A47-4E85-AE7D-2291FE412591}" type="presParOf" srcId="{65262BD9-90D0-814F-B094-94283AED80F2}" destId="{ECD17B45-12D0-A546-A169-23124F1525A2}" srcOrd="3" destOrd="0" presId="urn:microsoft.com/office/officeart/2009/layout/ReverseList"/>
    <dgm:cxn modelId="{4C5ADA01-A670-4F3A-B419-4D839ED2CC2E}" type="presParOf" srcId="{65262BD9-90D0-814F-B094-94283AED80F2}" destId="{2A6D2913-1821-B74B-B03E-5889ECBB0D8C}" srcOrd="4" destOrd="0" presId="urn:microsoft.com/office/officeart/2009/layout/ReverseList"/>
    <dgm:cxn modelId="{CF7DADA6-A4AC-4FBD-8449-A3455C10549F}" type="presParOf" srcId="{65262BD9-90D0-814F-B094-94283AED80F2}" destId="{489BA965-87EF-1C48-915F-97726511FE7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736F9-C668-1943-81D7-0966AA0D9055}">
      <dsp:nvSpPr>
        <dsp:cNvPr id="0" name=""/>
        <dsp:cNvSpPr/>
      </dsp:nvSpPr>
      <dsp:spPr>
        <a:xfrm rot="16200000">
          <a:off x="538097" y="809727"/>
          <a:ext cx="1714614" cy="1047811"/>
        </a:xfrm>
        <a:prstGeom prst="round2SameRect">
          <a:avLst>
            <a:gd name="adj1" fmla="val 16670"/>
            <a:gd name="adj2" fmla="val 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76200" rIns="68580" bIns="7620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Mother Country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provides security and manufactured goods</a:t>
          </a:r>
        </a:p>
      </dsp:txBody>
      <dsp:txXfrm rot="5400000">
        <a:off x="922658" y="527485"/>
        <a:ext cx="996652" cy="1612296"/>
      </dsp:txXfrm>
    </dsp:sp>
    <dsp:sp modelId="{ECD17B45-12D0-A546-A169-23124F1525A2}">
      <dsp:nvSpPr>
        <dsp:cNvPr id="0" name=""/>
        <dsp:cNvSpPr/>
      </dsp:nvSpPr>
      <dsp:spPr>
        <a:xfrm rot="5400000">
          <a:off x="1633487" y="809727"/>
          <a:ext cx="1714614" cy="1047811"/>
        </a:xfrm>
        <a:prstGeom prst="round2SameRect">
          <a:avLst>
            <a:gd name="adj1" fmla="val 16670"/>
            <a:gd name="adj2" fmla="val 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76200" rIns="45720" bIns="7620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Colonies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provide raw materials and a consumer market</a:t>
          </a:r>
        </a:p>
      </dsp:txBody>
      <dsp:txXfrm rot="-5400000">
        <a:off x="1966889" y="527485"/>
        <a:ext cx="996652" cy="1612296"/>
      </dsp:txXfrm>
    </dsp:sp>
    <dsp:sp modelId="{2A6D2913-1821-B74B-B03E-5889ECBB0D8C}">
      <dsp:nvSpPr>
        <dsp:cNvPr id="0" name=""/>
        <dsp:cNvSpPr/>
      </dsp:nvSpPr>
      <dsp:spPr>
        <a:xfrm>
          <a:off x="1395297" y="0"/>
          <a:ext cx="1095390" cy="109533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BA965-87EF-1C48-915F-97726511FE76}">
      <dsp:nvSpPr>
        <dsp:cNvPr id="0" name=""/>
        <dsp:cNvSpPr/>
      </dsp:nvSpPr>
      <dsp:spPr>
        <a:xfrm rot="10800000">
          <a:off x="1395297" y="1571663"/>
          <a:ext cx="1095390" cy="109533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A3C523-C909-4FAE-B430-7996A5764F9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C954AE-C426-4868-8767-C95F99F4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75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E80-EDF5-434A-8A82-C683FC5FDC3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3A06-60C4-4C26-8A7D-336D9B40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E80-EDF5-434A-8A82-C683FC5FDC3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3A06-60C4-4C26-8A7D-336D9B40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E80-EDF5-434A-8A82-C683FC5FDC3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3A06-60C4-4C26-8A7D-336D9B40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E80-EDF5-434A-8A82-C683FC5FDC3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3A06-60C4-4C26-8A7D-336D9B40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E80-EDF5-434A-8A82-C683FC5FDC3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3A06-60C4-4C26-8A7D-336D9B40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E80-EDF5-434A-8A82-C683FC5FDC3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3A06-60C4-4C26-8A7D-336D9B40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E80-EDF5-434A-8A82-C683FC5FDC3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3A06-60C4-4C26-8A7D-336D9B40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E80-EDF5-434A-8A82-C683FC5FDC3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3A06-60C4-4C26-8A7D-336D9B40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E80-EDF5-434A-8A82-C683FC5FDC3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3A06-60C4-4C26-8A7D-336D9B40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E80-EDF5-434A-8A82-C683FC5FDC3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3A06-60C4-4C26-8A7D-336D9B4033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E80-EDF5-434A-8A82-C683FC5FDC3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453A06-60C4-4C26-8A7D-336D9B4033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3453A06-60C4-4C26-8A7D-336D9B40335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9C69E80-EDF5-434A-8A82-C683FC5FDC3B}" type="datetimeFigureOut">
              <a:rPr lang="en-US" smtClean="0"/>
              <a:t>9/11/2017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Quiz- </a:t>
            </a:r>
            <a:r>
              <a:rPr lang="en-US" dirty="0" smtClean="0"/>
              <a:t>9/11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1. The </a:t>
            </a:r>
            <a:r>
              <a:rPr lang="en-US" dirty="0"/>
              <a:t>Wilderness Road, shown on the </a:t>
            </a:r>
            <a:r>
              <a:rPr lang="en-US" dirty="0" smtClean="0"/>
              <a:t>map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  <a:r>
              <a:rPr lang="en-US" dirty="0"/>
              <a:t>is most closely associated </a:t>
            </a:r>
            <a:r>
              <a:rPr lang="en-US" dirty="0" smtClean="0"/>
              <a:t>with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A.  Daniel </a:t>
            </a:r>
            <a:r>
              <a:rPr lang="en-US" dirty="0"/>
              <a:t>Boone</a:t>
            </a:r>
          </a:p>
          <a:p>
            <a:pPr marL="114300" indent="0">
              <a:buNone/>
            </a:pPr>
            <a:r>
              <a:rPr lang="en-US" dirty="0" smtClean="0"/>
              <a:t>B.  Dragging </a:t>
            </a:r>
            <a:r>
              <a:rPr lang="en-US" dirty="0"/>
              <a:t>Canoe</a:t>
            </a:r>
          </a:p>
          <a:p>
            <a:pPr marL="114300" indent="0">
              <a:buNone/>
            </a:pPr>
            <a:r>
              <a:rPr lang="en-US" dirty="0" smtClean="0"/>
              <a:t>C.  James </a:t>
            </a:r>
            <a:r>
              <a:rPr lang="en-US" dirty="0"/>
              <a:t>Robertson</a:t>
            </a:r>
          </a:p>
          <a:p>
            <a:pPr marL="114300" indent="0">
              <a:buNone/>
            </a:pPr>
            <a:r>
              <a:rPr lang="en-US" dirty="0" smtClean="0"/>
              <a:t>D.  Thomas </a:t>
            </a:r>
            <a:r>
              <a:rPr lang="en-US" dirty="0"/>
              <a:t>Sharpe Spencer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2. Who is known as the “Father of Middle Tennessee”?</a:t>
            </a:r>
          </a:p>
          <a:p>
            <a:pPr marL="571500" indent="-457200">
              <a:buAutoNum type="alphaUcPeriod"/>
            </a:pPr>
            <a:r>
              <a:rPr lang="en-US" dirty="0" smtClean="0"/>
              <a:t>Daniel Boone</a:t>
            </a:r>
          </a:p>
          <a:p>
            <a:pPr marL="571500" indent="-457200">
              <a:buAutoNum type="alphaUcPeriod"/>
            </a:pPr>
            <a:r>
              <a:rPr lang="en-US" dirty="0" smtClean="0"/>
              <a:t>William Bean</a:t>
            </a:r>
          </a:p>
          <a:p>
            <a:pPr marL="571500" indent="-457200">
              <a:buAutoNum type="alphaUcPeriod"/>
            </a:pPr>
            <a:r>
              <a:rPr lang="en-US" dirty="0" smtClean="0"/>
              <a:t>James Robertson</a:t>
            </a:r>
          </a:p>
          <a:p>
            <a:pPr marL="571500" indent="-457200">
              <a:buAutoNum type="alphaUcPeriod"/>
            </a:pPr>
            <a:r>
              <a:rPr lang="en-US" dirty="0" smtClean="0"/>
              <a:t>Thomas Sharpe Spencer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1371599"/>
            <a:ext cx="3543300" cy="26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Which act/policy do you believe angered the colonists the most? Why?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845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Rising Tensions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Ending Salutary Neglect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Britain becomes more involved in the Colonies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Mercantilism</a:t>
            </a:r>
            <a:r>
              <a:rPr lang="en-US" dirty="0" smtClean="0"/>
              <a:t>: Britain takes advantage of colonies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War debt: Need money to pay for French and Indian war</a:t>
            </a:r>
            <a:r>
              <a:rPr lang="en-US" dirty="0" smtClean="0"/>
              <a:t> in the colonies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Maintaining colonies: Britain stations soldiers in the colonies </a:t>
            </a:r>
            <a:r>
              <a:rPr lang="en-US" dirty="0" smtClean="0"/>
              <a:t>and must pay them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06233403"/>
              </p:ext>
            </p:extLst>
          </p:nvPr>
        </p:nvGraphicFramePr>
        <p:xfrm>
          <a:off x="-228600" y="3885820"/>
          <a:ext cx="3886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c1.staticflickr.com/3/2629/3675990027_49fd4d2e3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2933700" cy="25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s79q.wikispaces.com/file/view/French%20%26%20Indian%20War%201763.png/497701266/320x244/French%20%26%20Indian%20War%20176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3048000" cy="29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John Peter Zenger Trial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newspaper editor,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John Peter Zenger</a:t>
            </a:r>
            <a:r>
              <a:rPr lang="en-US" dirty="0" smtClean="0">
                <a:solidFill>
                  <a:srgbClr val="C00000"/>
                </a:solidFill>
              </a:rPr>
              <a:t> printed critical views of the royal governor of New York</a:t>
            </a:r>
          </a:p>
          <a:p>
            <a:pPr lvl="1"/>
            <a:r>
              <a:rPr lang="en-US" dirty="0" smtClean="0"/>
              <a:t>He was </a:t>
            </a:r>
            <a:r>
              <a:rPr lang="en-US" dirty="0" smtClean="0">
                <a:solidFill>
                  <a:srgbClr val="C00000"/>
                </a:solidFill>
              </a:rPr>
              <a:t>charged with the crime of lying about a royal official</a:t>
            </a:r>
          </a:p>
          <a:p>
            <a:pPr lvl="1"/>
            <a:r>
              <a:rPr lang="en-US" dirty="0" smtClean="0"/>
              <a:t>He was </a:t>
            </a:r>
            <a:r>
              <a:rPr lang="en-US" dirty="0" smtClean="0">
                <a:solidFill>
                  <a:srgbClr val="C00000"/>
                </a:solidFill>
              </a:rPr>
              <a:t>found innocent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Established the principle of Freedom of the Press in the colonies</a:t>
            </a:r>
          </a:p>
          <a:p>
            <a:pPr lvl="1"/>
            <a:endParaRPr lang="en-US" dirty="0"/>
          </a:p>
        </p:txBody>
      </p:sp>
      <p:pic>
        <p:nvPicPr>
          <p:cNvPr id="4098" name="Picture 2" descr="http://www.nycourts.gov/history/legal-history-new-york/legal-history-eras-01/image-crown-zenger-courtroom-ske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38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eerie.adaptive.net/faces/full/2/37948-5826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19500"/>
            <a:ext cx="248130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2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Sugar and Stamp Acts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Sugar Act: tax on sugar (molasses) </a:t>
            </a:r>
            <a:r>
              <a:rPr lang="en-US" i="1" dirty="0" smtClean="0">
                <a:solidFill>
                  <a:srgbClr val="C00000"/>
                </a:solidFill>
              </a:rPr>
              <a:t>imported</a:t>
            </a:r>
            <a:r>
              <a:rPr lang="en-US" dirty="0" smtClean="0">
                <a:solidFill>
                  <a:srgbClr val="C00000"/>
                </a:solidFill>
              </a:rPr>
              <a:t> to colonies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first tax on the colonies by Britain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Stamp Act: direct tax on colonists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Required a stamp on all printed materials</a:t>
            </a:r>
            <a:r>
              <a:rPr lang="en-US" dirty="0" smtClean="0"/>
              <a:t> (legal documents, newspapers, playing cards)</a:t>
            </a:r>
          </a:p>
        </p:txBody>
      </p:sp>
      <p:pic>
        <p:nvPicPr>
          <p:cNvPr id="5122" name="Picture 2" descr="http://www.landofthebrave.info/images/sugar-cane-plantat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752850"/>
            <a:ext cx="3286634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landofthebrave.info/images/stamp-act-stam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86100"/>
            <a:ext cx="28003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learnnc.org/lp/media/uploads/2008/07/stampact-sk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87" y="5000625"/>
            <a:ext cx="1697376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7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Why did Britain end salutary neglect?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How did the John Peter Zenger trial impact relations between Britain and the colonies?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What response would you expect the colonists to have about the Sugar and Stamp Acts?</a:t>
            </a:r>
          </a:p>
        </p:txBody>
      </p:sp>
    </p:spTree>
    <p:extLst>
      <p:ext uri="{BB962C8B-B14F-4D97-AF65-F5344CB8AC3E}">
        <p14:creationId xmlns:p14="http://schemas.microsoft.com/office/powerpoint/2010/main" val="105510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Reaction of Colonists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Colonists very upset by taxes</a:t>
            </a:r>
          </a:p>
          <a:p>
            <a:pPr lvl="1"/>
            <a:r>
              <a:rPr lang="en-US" dirty="0" smtClean="0"/>
              <a:t>Felt they were being taxed by a government they had no say in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“No taxation without Representation”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Sons of Liberty </a:t>
            </a:r>
            <a:r>
              <a:rPr lang="en-US" dirty="0" smtClean="0">
                <a:solidFill>
                  <a:srgbClr val="C00000"/>
                </a:solidFill>
              </a:rPr>
              <a:t>formed by </a:t>
            </a:r>
            <a:r>
              <a:rPr lang="en-US" b="1" u="sng" dirty="0" smtClean="0">
                <a:solidFill>
                  <a:srgbClr val="C00000"/>
                </a:solidFill>
              </a:rPr>
              <a:t>Samuel Adams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b="1" u="sng" dirty="0" smtClean="0">
                <a:solidFill>
                  <a:srgbClr val="C00000"/>
                </a:solidFill>
              </a:rPr>
              <a:t>John Hancock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(smuggler and merchant)</a:t>
            </a:r>
            <a:endParaRPr lang="en-US" b="1" u="sng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Group founded to protest British policies (violently at times)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Set up boycotts </a:t>
            </a:r>
            <a:r>
              <a:rPr lang="en-US" dirty="0" smtClean="0"/>
              <a:t>(refused to buy) </a:t>
            </a:r>
            <a:r>
              <a:rPr lang="en-US" dirty="0" smtClean="0">
                <a:solidFill>
                  <a:srgbClr val="C00000"/>
                </a:solidFill>
              </a:rPr>
              <a:t>of taxed goods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s://upload.wikimedia.org/wikipedia/commons/7/73/Philip_Dawe_(attributed),_The_Bostonians_Paying_the_Excise-man,_or_Tarring_and_Feathering_(177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52" y="3841144"/>
            <a:ext cx="2693748" cy="301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constitutionfacts.com/images/2-6SOL/1Samuel_Ada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1981200" cy="25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fas3.s3.amazonaws.com/objects/SL27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43731"/>
            <a:ext cx="1676400" cy="261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7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Britain Responds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Quartering Act: required colonists to allow British soldiers to live in their homes and feed them</a:t>
            </a:r>
          </a:p>
          <a:p>
            <a:pPr lvl="1"/>
            <a:r>
              <a:rPr lang="en-US" dirty="0" smtClean="0"/>
              <a:t>Britain says it is to protect from Native Americans but really to catch smugglers not paying taxes</a:t>
            </a:r>
          </a:p>
          <a:p>
            <a:endParaRPr lang="en-US" dirty="0"/>
          </a:p>
        </p:txBody>
      </p:sp>
      <p:pic>
        <p:nvPicPr>
          <p:cNvPr id="1026" name="Picture 2" descr="http://www.landofthebrave.info/images/enforcing-quartering-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4128916" cy="30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2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Britain’s Declaration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Sons of Liberty boycotts, Britain changes its mind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Repeals (ends) the Sugar and Stamp Acts</a:t>
            </a:r>
            <a:r>
              <a:rPr lang="en-US" dirty="0" smtClean="0"/>
              <a:t> BUT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Declaratory Act: British Parliament declares it has the authority to govern the colonies by any means (including taxes)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www.savagesandscoundrels.org/media/2941/George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3249"/>
            <a:ext cx="28575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landofthebrave.info/images/parliament-1700'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38549"/>
            <a:ext cx="39052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20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136</TotalTime>
  <Words>411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Adjacency</vt:lpstr>
      <vt:lpstr>Daily Quiz- 9/11</vt:lpstr>
      <vt:lpstr>Rising Tensions</vt:lpstr>
      <vt:lpstr>Ending Salutary Neglect</vt:lpstr>
      <vt:lpstr>John Peter Zenger Trial</vt:lpstr>
      <vt:lpstr>Sugar and Stamp Acts</vt:lpstr>
      <vt:lpstr>Discussion</vt:lpstr>
      <vt:lpstr>Reaction of Colonists</vt:lpstr>
      <vt:lpstr>Britain Responds</vt:lpstr>
      <vt:lpstr>Britain’s Declaration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Caiden</dc:creator>
  <cp:lastModifiedBy>admin</cp:lastModifiedBy>
  <cp:revision>10</cp:revision>
  <cp:lastPrinted>2015-09-14T11:23:51Z</cp:lastPrinted>
  <dcterms:created xsi:type="dcterms:W3CDTF">2015-09-14T01:00:25Z</dcterms:created>
  <dcterms:modified xsi:type="dcterms:W3CDTF">2017-09-11T12:24:42Z</dcterms:modified>
</cp:coreProperties>
</file>