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2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C20E"/>
    <a:srgbClr val="2909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1" autoAdjust="0"/>
    <p:restoredTop sz="86371" autoAdjust="0"/>
  </p:normalViewPr>
  <p:slideViewPr>
    <p:cSldViewPr snapToGrid="0">
      <p:cViewPr varScale="1">
        <p:scale>
          <a:sx n="100" d="100"/>
          <a:sy n="100" d="100"/>
        </p:scale>
        <p:origin x="-744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913118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63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709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543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39179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40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745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97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524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716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87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810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Washington’s Presidency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2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Setting an Example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George Washington was elected as the first President of the United States</a:t>
            </a:r>
          </a:p>
          <a:p>
            <a:r>
              <a:rPr lang="en-US" dirty="0" smtClean="0"/>
              <a:t>Being the first, he had no example to follow.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Washington ends up setting the </a:t>
            </a:r>
            <a:r>
              <a:rPr lang="en-US" b="1" u="sng" dirty="0" smtClean="0">
                <a:solidFill>
                  <a:srgbClr val="C00000"/>
                </a:solidFill>
              </a:rPr>
              <a:t>precedent</a:t>
            </a:r>
            <a:r>
              <a:rPr lang="en-US" dirty="0" smtClean="0">
                <a:solidFill>
                  <a:srgbClr val="C00000"/>
                </a:solidFill>
              </a:rPr>
              <a:t> (examples) for all future Presidents to follow.</a:t>
            </a:r>
          </a:p>
        </p:txBody>
      </p:sp>
      <p:pic>
        <p:nvPicPr>
          <p:cNvPr id="1026" name="Picture 2" descr="http://www.biography.com/imported/images/Biography/Images/Profiles/W/George-Washington-9524786-1-4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409950"/>
            <a:ext cx="3143250" cy="3143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347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Creating a </a:t>
            </a:r>
            <a:r>
              <a:rPr lang="en-US" b="1" u="sng" dirty="0" smtClean="0">
                <a:solidFill>
                  <a:srgbClr val="C00000"/>
                </a:solidFill>
              </a:rPr>
              <a:t>Cabinet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152" y="1996440"/>
            <a:ext cx="8595360" cy="4351337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President was given the ability to select people to help him run the government.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State- </a:t>
            </a:r>
            <a:r>
              <a:rPr lang="en-US" sz="2000" dirty="0" smtClean="0"/>
              <a:t>deal with foreign countries (</a:t>
            </a:r>
            <a:r>
              <a:rPr lang="en-US" sz="2000" dirty="0" smtClean="0">
                <a:solidFill>
                  <a:srgbClr val="C00000"/>
                </a:solidFill>
              </a:rPr>
              <a:t>Thomas Jefferson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Treasury- </a:t>
            </a:r>
            <a:r>
              <a:rPr lang="en-US" sz="2000" dirty="0" smtClean="0"/>
              <a:t>deal with finances of the nation(</a:t>
            </a:r>
            <a:r>
              <a:rPr lang="en-US" sz="2000" dirty="0" smtClean="0">
                <a:solidFill>
                  <a:srgbClr val="C00000"/>
                </a:solidFill>
              </a:rPr>
              <a:t>Alexander Hamilton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War</a:t>
            </a:r>
            <a:r>
              <a:rPr lang="en-US" sz="2000" dirty="0" smtClean="0"/>
              <a:t>- deal with defense of the nation (Henry Knox)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Justice</a:t>
            </a:r>
            <a:r>
              <a:rPr lang="en-US" sz="2000" dirty="0" smtClean="0"/>
              <a:t> deal with legal issues (Edmond Randolph)</a:t>
            </a:r>
          </a:p>
        </p:txBody>
      </p:sp>
      <p:pic>
        <p:nvPicPr>
          <p:cNvPr id="8194" name="Picture 2" descr="http://4.bp.blogspot.com/-d-X8X2XUpmU/TkyNLBXM5GI/AAAAAAAAAi4/MMLqGTWr3tQ/s1600/File+Cabinet+Project+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6350" y="60642"/>
            <a:ext cx="1695034" cy="2260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gwu.edu/~ffcp/exhibit/p5/p5_9Lar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444240"/>
            <a:ext cx="5105400" cy="3413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836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Hamilton’s Plan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Biggest issue: money problems</a:t>
            </a:r>
          </a:p>
          <a:p>
            <a:r>
              <a:rPr lang="en-US" sz="2000" dirty="0" smtClean="0"/>
              <a:t>Hamilton came up with a plan to fix the money troubles</a:t>
            </a:r>
          </a:p>
          <a:p>
            <a:pPr lvl="1"/>
            <a:r>
              <a:rPr lang="en-US" sz="2400" dirty="0">
                <a:solidFill>
                  <a:srgbClr val="C00000"/>
                </a:solidFill>
              </a:rPr>
              <a:t>Debt: Many states owed debt from war they couldn’t pay</a:t>
            </a:r>
          </a:p>
          <a:p>
            <a:pPr lvl="2"/>
            <a:r>
              <a:rPr lang="en-US" sz="2200" b="1" u="sng" dirty="0">
                <a:solidFill>
                  <a:srgbClr val="C00000"/>
                </a:solidFill>
              </a:rPr>
              <a:t>National debt</a:t>
            </a:r>
            <a:r>
              <a:rPr lang="en-US" sz="2200" dirty="0">
                <a:solidFill>
                  <a:srgbClr val="C00000"/>
                </a:solidFill>
              </a:rPr>
              <a:t>: government assumed (took over) state debt</a:t>
            </a:r>
          </a:p>
          <a:p>
            <a:pPr lvl="3"/>
            <a:r>
              <a:rPr lang="en-US" sz="2000" dirty="0"/>
              <a:t>In exchange, </a:t>
            </a:r>
            <a:r>
              <a:rPr lang="en-US" sz="2000" dirty="0">
                <a:solidFill>
                  <a:srgbClr val="C00000"/>
                </a:solidFill>
              </a:rPr>
              <a:t>Southern states get nation’s capitol</a:t>
            </a:r>
          </a:p>
          <a:p>
            <a:pPr lvl="3"/>
            <a:r>
              <a:rPr lang="en-US" sz="2000" dirty="0">
                <a:solidFill>
                  <a:srgbClr val="C00000"/>
                </a:solidFill>
              </a:rPr>
              <a:t>Built up </a:t>
            </a:r>
            <a:r>
              <a:rPr lang="en-US" sz="2000" dirty="0"/>
              <a:t>American</a:t>
            </a:r>
            <a:r>
              <a:rPr lang="en-US" sz="2000" dirty="0">
                <a:solidFill>
                  <a:srgbClr val="C00000"/>
                </a:solidFill>
              </a:rPr>
              <a:t> credit= trust from other countries</a:t>
            </a:r>
          </a:p>
          <a:p>
            <a:pPr lvl="1"/>
            <a:r>
              <a:rPr lang="en-US" sz="2400" dirty="0">
                <a:solidFill>
                  <a:srgbClr val="C00000"/>
                </a:solidFill>
              </a:rPr>
              <a:t>Use </a:t>
            </a:r>
            <a:r>
              <a:rPr lang="en-US" sz="2400" b="1" u="sng" dirty="0">
                <a:solidFill>
                  <a:srgbClr val="C00000"/>
                </a:solidFill>
              </a:rPr>
              <a:t>tariffs</a:t>
            </a:r>
            <a:r>
              <a:rPr lang="en-US" sz="2400" dirty="0">
                <a:solidFill>
                  <a:srgbClr val="C00000"/>
                </a:solidFill>
              </a:rPr>
              <a:t> (taxes on imported goods) to get more money</a:t>
            </a:r>
          </a:p>
          <a:p>
            <a:pPr lvl="1"/>
            <a:r>
              <a:rPr lang="en-US" sz="2400" dirty="0">
                <a:solidFill>
                  <a:srgbClr val="C00000"/>
                </a:solidFill>
              </a:rPr>
              <a:t>Create a </a:t>
            </a:r>
            <a:r>
              <a:rPr lang="en-US" sz="2400" b="1" u="sng" dirty="0">
                <a:solidFill>
                  <a:srgbClr val="C00000"/>
                </a:solidFill>
              </a:rPr>
              <a:t>National Bank </a:t>
            </a:r>
            <a:r>
              <a:rPr lang="en-US" sz="2400" dirty="0">
                <a:solidFill>
                  <a:srgbClr val="C00000"/>
                </a:solidFill>
              </a:rPr>
              <a:t>to create and manage money</a:t>
            </a:r>
          </a:p>
        </p:txBody>
      </p:sp>
      <p:pic>
        <p:nvPicPr>
          <p:cNvPr id="4098" name="Picture 2" descr="http://quoteunquote.co/files/2012/06/alexander_hamilt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0"/>
            <a:ext cx="2336800" cy="2613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122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Discussion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3200" dirty="0">
                <a:solidFill>
                  <a:srgbClr val="00B0F0"/>
                </a:solidFill>
              </a:rPr>
              <a:t>What benefits could come from a cabinet? What are some negatives? </a:t>
            </a:r>
          </a:p>
          <a:p>
            <a:pPr marL="457200" indent="-457200">
              <a:buAutoNum type="arabicPeriod"/>
            </a:pPr>
            <a:r>
              <a:rPr lang="en-US" sz="3200" dirty="0">
                <a:solidFill>
                  <a:srgbClr val="00B0F0"/>
                </a:solidFill>
              </a:rPr>
              <a:t>What were the 3 things Hamilton addressed in his plan? </a:t>
            </a:r>
          </a:p>
          <a:p>
            <a:pPr marL="457200" indent="-457200">
              <a:buAutoNum type="arabicPeriod"/>
            </a:pPr>
            <a:r>
              <a:rPr lang="en-US" sz="3200" dirty="0">
                <a:solidFill>
                  <a:srgbClr val="00B0F0"/>
                </a:solidFill>
              </a:rPr>
              <a:t>What issues do you predict may come up from his plan?</a:t>
            </a:r>
          </a:p>
          <a:p>
            <a:pPr marL="457200" indent="-457200">
              <a:buAutoNum type="arabicPeriod"/>
            </a:pPr>
            <a:endParaRPr lang="en-US" sz="3200" dirty="0">
              <a:solidFill>
                <a:srgbClr val="00B0F0"/>
              </a:solidFill>
            </a:endParaRPr>
          </a:p>
          <a:p>
            <a:pPr marL="457200" indent="-457200">
              <a:buAutoNum type="arabicPeriod"/>
            </a:pPr>
            <a:endParaRPr lang="en-US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85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Hamilton’s Opponents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4041"/>
            <a:ext cx="8229600" cy="4602163"/>
          </a:xfrm>
        </p:spPr>
        <p:txBody>
          <a:bodyPr>
            <a:normAutofit/>
          </a:bodyPr>
          <a:lstStyle/>
          <a:p>
            <a:r>
              <a:rPr lang="en-US" sz="2800" dirty="0"/>
              <a:t>Some (</a:t>
            </a:r>
            <a:r>
              <a:rPr lang="en-US" sz="2800" dirty="0">
                <a:solidFill>
                  <a:srgbClr val="C00000"/>
                </a:solidFill>
              </a:rPr>
              <a:t>Jefferson, Madison</a:t>
            </a:r>
            <a:r>
              <a:rPr lang="en-US" sz="2800" dirty="0"/>
              <a:t>)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C00000"/>
                </a:solidFill>
              </a:rPr>
              <a:t>did not like Hamilton’s plan (especially the bank)</a:t>
            </a:r>
          </a:p>
          <a:p>
            <a:pPr lvl="1"/>
            <a:r>
              <a:rPr lang="en-US" sz="2400" dirty="0">
                <a:solidFill>
                  <a:srgbClr val="C00000"/>
                </a:solidFill>
              </a:rPr>
              <a:t>They did not believe the Constitution allowed it.</a:t>
            </a:r>
          </a:p>
          <a:p>
            <a:r>
              <a:rPr lang="en-US" sz="2800" dirty="0">
                <a:solidFill>
                  <a:srgbClr val="C00000"/>
                </a:solidFill>
              </a:rPr>
              <a:t>Washington backed Hamilton’s plan to help the nation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</a:p>
        </p:txBody>
      </p:sp>
      <p:pic>
        <p:nvPicPr>
          <p:cNvPr id="6146" name="Picture 2" descr="http://pics.livejournal.com/kensmind/pic/0016r8f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954" y="3810001"/>
            <a:ext cx="6015785" cy="304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144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Different Views of Constitution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981201"/>
            <a:ext cx="8229600" cy="4525963"/>
          </a:xfrm>
        </p:spPr>
        <p:txBody>
          <a:bodyPr/>
          <a:lstStyle/>
          <a:p>
            <a:r>
              <a:rPr lang="en-US" sz="2800" dirty="0"/>
              <a:t>Disagreement between Jefferson and Hamilton led to two views of Constitution:</a:t>
            </a:r>
          </a:p>
          <a:p>
            <a:pPr lvl="1"/>
            <a:r>
              <a:rPr lang="en-US" sz="2400" b="1" u="sng" dirty="0">
                <a:solidFill>
                  <a:srgbClr val="C00000"/>
                </a:solidFill>
              </a:rPr>
              <a:t>Strict Interpretation</a:t>
            </a:r>
            <a:r>
              <a:rPr lang="en-US" sz="2400" dirty="0">
                <a:solidFill>
                  <a:srgbClr val="C00000"/>
                </a:solidFill>
              </a:rPr>
              <a:t>: Follow Constitution exactly as its written</a:t>
            </a:r>
          </a:p>
          <a:p>
            <a:pPr lvl="2"/>
            <a:r>
              <a:rPr lang="en-US" sz="2000" dirty="0">
                <a:solidFill>
                  <a:srgbClr val="C00000"/>
                </a:solidFill>
              </a:rPr>
              <a:t>Leads to less power to government</a:t>
            </a:r>
          </a:p>
          <a:p>
            <a:pPr lvl="1"/>
            <a:r>
              <a:rPr lang="en-US" sz="2400" b="1" u="sng" dirty="0">
                <a:solidFill>
                  <a:srgbClr val="C00000"/>
                </a:solidFill>
              </a:rPr>
              <a:t>Loose Interpretation</a:t>
            </a:r>
            <a:r>
              <a:rPr lang="en-US" sz="2400" dirty="0">
                <a:solidFill>
                  <a:srgbClr val="C00000"/>
                </a:solidFill>
              </a:rPr>
              <a:t>: Constitution can be stretched to fit situation</a:t>
            </a:r>
          </a:p>
          <a:p>
            <a:pPr lvl="2"/>
            <a:r>
              <a:rPr lang="en-US" sz="2000" dirty="0">
                <a:solidFill>
                  <a:srgbClr val="C00000"/>
                </a:solidFill>
              </a:rPr>
              <a:t>Leads to greater power to government</a:t>
            </a:r>
          </a:p>
          <a:p>
            <a:endParaRPr lang="en-US" dirty="0"/>
          </a:p>
        </p:txBody>
      </p:sp>
      <p:pic>
        <p:nvPicPr>
          <p:cNvPr id="9218" name="Picture 2" descr="http://www.intellectualtakeout.org/sites/www.intellectualtakeout.org/files/imagecache/full_width/library_images/Constitutional%20Interpretation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6691" y="4495800"/>
            <a:ext cx="5255309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030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Which interpretation do you believe is better for the Constitution? Why?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864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22</TotalTime>
  <Words>312</Words>
  <Application>Microsoft Office PowerPoint</Application>
  <PresentationFormat>Custom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View</vt:lpstr>
      <vt:lpstr>Washington’s Presidency</vt:lpstr>
      <vt:lpstr>Setting an Example</vt:lpstr>
      <vt:lpstr>Creating a Cabinet</vt:lpstr>
      <vt:lpstr>Hamilton’s Plan</vt:lpstr>
      <vt:lpstr>Discussion</vt:lpstr>
      <vt:lpstr>Hamilton’s Opponents</vt:lpstr>
      <vt:lpstr>Different Views of Constitution</vt:lpstr>
      <vt:lpstr>Reflection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Thieleman</dc:creator>
  <cp:lastModifiedBy>Caiden</cp:lastModifiedBy>
  <cp:revision>2</cp:revision>
  <dcterms:created xsi:type="dcterms:W3CDTF">2016-10-20T04:07:43Z</dcterms:created>
  <dcterms:modified xsi:type="dcterms:W3CDTF">2016-10-20T09:29:32Z</dcterms:modified>
</cp:coreProperties>
</file>