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68" r:id="rId2"/>
    <p:sldId id="269" r:id="rId3"/>
    <p:sldId id="256" r:id="rId4"/>
    <p:sldId id="265" r:id="rId5"/>
    <p:sldId id="266" r:id="rId6"/>
    <p:sldId id="259" r:id="rId7"/>
    <p:sldId id="262" r:id="rId8"/>
    <p:sldId id="270" r:id="rId9"/>
    <p:sldId id="261" r:id="rId10"/>
    <p:sldId id="264" r:id="rId11"/>
    <p:sldId id="263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7" r:id="rId2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33B451E-78CA-48F9-A7F2-BF48AE8B775E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37DD4B0-787D-48EB-941D-43C70979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36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C86B-3187-4C73-BB63-CB968DC45D1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C86B-3187-4C73-BB63-CB968DC45D1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C86B-3187-4C73-BB63-CB968DC45D1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C86B-3187-4C73-BB63-CB968DC45D1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C86B-3187-4C73-BB63-CB968DC45D1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C86B-3187-4C73-BB63-CB968DC45D1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C86B-3187-4C73-BB63-CB968DC45D1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C86B-3187-4C73-BB63-CB968DC45D1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C86B-3187-4C73-BB63-CB968DC45D1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C86B-3187-4C73-BB63-CB968DC45D1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C86B-3187-4C73-BB63-CB968DC45D1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285C86B-3187-4C73-BB63-CB968DC45D13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AD428CF-0459-4559-AFE0-F6EB1D53E4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</a:t>
            </a:r>
            <a:r>
              <a:rPr lang="en-US" dirty="0" smtClean="0"/>
              <a:t>Quiz-10/25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5240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1.  The treaty shown on the map secured </a:t>
            </a:r>
            <a:r>
              <a:rPr lang="en-US" sz="2000" dirty="0" smtClean="0"/>
              <a:t>the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A</a:t>
            </a:r>
            <a:r>
              <a:rPr lang="en-US" sz="2000" dirty="0" smtClean="0"/>
              <a:t>  </a:t>
            </a:r>
            <a:r>
              <a:rPr lang="en-US" sz="2000" dirty="0"/>
              <a:t>right of Americans to use the port at New Orleans.</a:t>
            </a:r>
          </a:p>
          <a:p>
            <a:pPr marL="0" indent="0">
              <a:buNone/>
            </a:pPr>
            <a:r>
              <a:rPr lang="en-US" sz="2000" dirty="0" smtClean="0"/>
              <a:t>B  </a:t>
            </a:r>
            <a:r>
              <a:rPr lang="en-US" sz="2000" dirty="0"/>
              <a:t>neutrality of the United States in wars with France.</a:t>
            </a:r>
          </a:p>
          <a:p>
            <a:pPr marL="0" indent="0">
              <a:buNone/>
            </a:pPr>
            <a:r>
              <a:rPr lang="en-US" sz="2000" dirty="0" smtClean="0"/>
              <a:t>C  </a:t>
            </a:r>
            <a:r>
              <a:rPr lang="en-US" sz="2000" dirty="0"/>
              <a:t>return of runaway slaves from the Florida Territory.</a:t>
            </a:r>
          </a:p>
          <a:p>
            <a:pPr marL="0" indent="0">
              <a:buNone/>
            </a:pPr>
            <a:r>
              <a:rPr lang="en-US" sz="2000" dirty="0" smtClean="0"/>
              <a:t>D  </a:t>
            </a:r>
            <a:r>
              <a:rPr lang="en-US" sz="2000" dirty="0"/>
              <a:t>territory west of the Mississippi to American expansion.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435493"/>
            <a:ext cx="4267200" cy="33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81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Alien and Sedition Acts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00000"/>
                </a:solidFill>
              </a:rPr>
              <a:t>Acts meant to reduce opposition to Federalists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Made it illegal to speak out against the government, kept immigrants (aliens) from becoming citizens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Targeted Democratic Republicans</a:t>
            </a:r>
          </a:p>
        </p:txBody>
      </p:sp>
      <p:pic>
        <p:nvPicPr>
          <p:cNvPr id="4098" name="Picture 2" descr="http://home.comcast.net/~mruland/StuGallery/ushist/reform/assets/2007/46assets/SeditionAct-Snak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78579"/>
            <a:ext cx="3018908" cy="363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ome.comcast.net/~mruland/StuGallery/ushist/reform/assets/2007/46assets/SeditionAct-HammerS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178579"/>
            <a:ext cx="3139095" cy="367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Response to Acts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Jefferson and Madison fought Adams on these issues</a:t>
            </a:r>
          </a:p>
          <a:p>
            <a:pPr lvl="1"/>
            <a:r>
              <a:rPr lang="en-US" b="1" u="sng" dirty="0">
                <a:solidFill>
                  <a:srgbClr val="C00000"/>
                </a:solidFill>
              </a:rPr>
              <a:t>Kentucky and Virginia Resolutions</a:t>
            </a:r>
            <a:r>
              <a:rPr lang="en-US" dirty="0">
                <a:solidFill>
                  <a:srgbClr val="C00000"/>
                </a:solidFill>
              </a:rPr>
              <a:t>: Written by Jefferson and </a:t>
            </a:r>
            <a:r>
              <a:rPr lang="en-US" dirty="0" smtClean="0">
                <a:solidFill>
                  <a:srgbClr val="C00000"/>
                </a:solidFill>
              </a:rPr>
              <a:t>Madison in response to Acts</a:t>
            </a:r>
          </a:p>
          <a:p>
            <a:pPr lvl="2"/>
            <a:r>
              <a:rPr lang="en-US" b="1" u="sng" dirty="0" smtClean="0">
                <a:solidFill>
                  <a:srgbClr val="C00000"/>
                </a:solidFill>
              </a:rPr>
              <a:t>States’ rights</a:t>
            </a:r>
            <a:r>
              <a:rPr lang="en-US" dirty="0" smtClean="0">
                <a:solidFill>
                  <a:srgbClr val="C00000"/>
                </a:solidFill>
              </a:rPr>
              <a:t> (theory that states have rights over the national government)  </a:t>
            </a:r>
          </a:p>
          <a:p>
            <a:pPr lvl="2"/>
            <a:r>
              <a:rPr lang="en-US" b="1" u="sng" dirty="0" smtClean="0">
                <a:solidFill>
                  <a:srgbClr val="C00000"/>
                </a:solidFill>
              </a:rPr>
              <a:t>Nullification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(state rejection of national laws)</a:t>
            </a:r>
          </a:p>
        </p:txBody>
      </p:sp>
      <p:pic>
        <p:nvPicPr>
          <p:cNvPr id="3074" name="Picture 2" descr="http://faculty.polytechnic.org/gfeldmeth/ELT20080204120436780321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58998"/>
            <a:ext cx="2227418" cy="22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jeffchidester.com/wp-content/uploads/2011/09/madiso_jefferson1-300x2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58998"/>
            <a:ext cx="3278152" cy="237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2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447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Political Cartoons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 you know which event each political cartoon is about?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32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Political Cartoon #1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788893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09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146" y="685800"/>
            <a:ext cx="6172200" cy="7429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Political Cartoon #2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3592" y="1657350"/>
            <a:ext cx="1678407" cy="4171950"/>
          </a:xfrm>
        </p:spPr>
        <p:txBody>
          <a:bodyPr>
            <a:normAutofit/>
          </a:bodyPr>
          <a:lstStyle/>
          <a:p>
            <a:r>
              <a:rPr lang="en-US" dirty="0"/>
              <a:t>Matthew Lyon (Blue Vest) was charged with criticizing President Adams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46" y="1657350"/>
            <a:ext cx="6335446" cy="481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73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Political Cartoon #3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xyz affair politica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086600" cy="503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87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Political Cartoon #4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8243007" cy="379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27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Political Cartoon #5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320" y="1524000"/>
            <a:ext cx="6033360" cy="500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41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Political Cartoon #6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58" y="1489364"/>
            <a:ext cx="8790868" cy="39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54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Political Cartoon #7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91" y="1489364"/>
            <a:ext cx="6456218" cy="490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51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Daily </a:t>
            </a:r>
            <a:r>
              <a:rPr lang="en-US" smtClean="0"/>
              <a:t>Quiz-10/25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2.  The Whiskey Rebellion was important in American history because it showed the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  need </a:t>
            </a:r>
            <a:r>
              <a:rPr lang="en-US" sz="2000" dirty="0"/>
              <a:t>for a national bank to handle currency problems.</a:t>
            </a:r>
          </a:p>
          <a:p>
            <a:pPr marL="0" indent="0">
              <a:buNone/>
            </a:pPr>
            <a:r>
              <a:rPr lang="en-US" sz="2000" dirty="0" smtClean="0"/>
              <a:t>B  power </a:t>
            </a:r>
            <a:r>
              <a:rPr lang="en-US" sz="2000" dirty="0"/>
              <a:t>of the new central government to keep law and order.</a:t>
            </a:r>
          </a:p>
          <a:p>
            <a:pPr marL="0" indent="0">
              <a:buNone/>
            </a:pPr>
            <a:r>
              <a:rPr lang="en-US" sz="2000" dirty="0" smtClean="0"/>
              <a:t>C  need </a:t>
            </a:r>
            <a:r>
              <a:rPr lang="en-US" sz="2000" dirty="0"/>
              <a:t>for political parties to represent different points of view.</a:t>
            </a:r>
          </a:p>
          <a:p>
            <a:pPr marL="0" indent="0">
              <a:buNone/>
            </a:pPr>
            <a:r>
              <a:rPr lang="en-US" sz="2000" dirty="0" smtClean="0"/>
              <a:t>D  power </a:t>
            </a:r>
            <a:r>
              <a:rPr lang="en-US" sz="2000" dirty="0"/>
              <a:t>of the new navy to protect the coastlines of the country.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804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Political Cartoon #8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89366"/>
            <a:ext cx="7886700" cy="340060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3"/>
          <a:stretch/>
        </p:blipFill>
        <p:spPr bwMode="auto">
          <a:xfrm>
            <a:off x="990600" y="1524000"/>
            <a:ext cx="7010400" cy="507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056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Political Cartoon #9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1" name="Picture 5" descr="Image result for hang the cowards politica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780906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26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Should Adams be viewed as a good president? Why or why not?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320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Presidency of John Adams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America’s First Political Parties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093101"/>
              </p:ext>
            </p:extLst>
          </p:nvPr>
        </p:nvGraphicFramePr>
        <p:xfrm>
          <a:off x="304800" y="1447799"/>
          <a:ext cx="8534400" cy="534447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58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</a:rPr>
                        <a:t>FEDERALISTS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endParaRPr lang="en-US" sz="22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US" sz="2200" dirty="0" smtClean="0">
                          <a:solidFill>
                            <a:srgbClr val="FF0000"/>
                          </a:solidFill>
                          <a:effectLst/>
                        </a:rPr>
                        <a:t>DEMOCRATIC-REPUBLICANS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1963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04800" algn="l"/>
                        </a:tabLst>
                      </a:pPr>
                      <a:r>
                        <a:rPr lang="en-US" sz="2200" dirty="0" smtClean="0">
                          <a:effectLst/>
                        </a:rPr>
                        <a:t>Led </a:t>
                      </a:r>
                      <a:r>
                        <a:rPr lang="en-US" sz="2200" dirty="0">
                          <a:effectLst/>
                        </a:rPr>
                        <a:t>by  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</a:rPr>
                        <a:t>Alexander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Hamilton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304800" algn="l"/>
                        </a:tabLst>
                      </a:pPr>
                      <a:endParaRPr lang="en-US" sz="22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04800" algn="l"/>
                        </a:tabLst>
                      </a:pPr>
                      <a:r>
                        <a:rPr lang="en-US" sz="2200" dirty="0">
                          <a:effectLst/>
                        </a:rPr>
                        <a:t>Believed </a:t>
                      </a:r>
                      <a:r>
                        <a:rPr lang="en-US" sz="2200" dirty="0" smtClean="0">
                          <a:effectLst/>
                        </a:rPr>
                        <a:t>nation</a:t>
                      </a:r>
                      <a:r>
                        <a:rPr lang="en-US" sz="2200" baseline="0" dirty="0" smtClean="0">
                          <a:effectLst/>
                        </a:rPr>
                        <a:t> needed 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effectLst/>
                        </a:rPr>
                        <a:t>economy based on 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</a:rPr>
                        <a:t>manufacturing 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</a:rPr>
                        <a:t>and 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</a:rPr>
                        <a:t>trade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304800" algn="l"/>
                        </a:tabLst>
                      </a:pPr>
                      <a:endParaRPr lang="en-US" sz="22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04800" algn="l"/>
                        </a:tabLst>
                      </a:pPr>
                      <a:r>
                        <a:rPr lang="en-US" sz="2200" dirty="0">
                          <a:effectLst/>
                        </a:rPr>
                        <a:t>Wanted the 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</a:rPr>
                        <a:t>government 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</a:rPr>
                        <a:t>run 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</a:rPr>
                        <a:t>by the  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</a:rPr>
                        <a:t>wealthy</a:t>
                      </a:r>
                      <a:r>
                        <a:rPr lang="en-US" sz="22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and educated elite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 smtClean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04800" algn="l"/>
                        </a:tabLst>
                      </a:pPr>
                      <a:r>
                        <a:rPr lang="en-US" sz="2200" dirty="0" smtClean="0">
                          <a:effectLst/>
                        </a:rPr>
                        <a:t>Supported “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</a:rPr>
                        <a:t>loose </a:t>
                      </a:r>
                      <a:r>
                        <a:rPr lang="en-US" sz="2200" dirty="0" smtClean="0">
                          <a:solidFill>
                            <a:srgbClr val="C00000"/>
                          </a:solidFill>
                          <a:effectLst/>
                        </a:rPr>
                        <a:t>interpretation</a:t>
                      </a:r>
                      <a:r>
                        <a:rPr lang="en-US" sz="2200" dirty="0" smtClean="0">
                          <a:effectLst/>
                        </a:rPr>
                        <a:t>” </a:t>
                      </a:r>
                      <a:r>
                        <a:rPr lang="en-US" sz="2200" dirty="0" smtClean="0">
                          <a:effectLst/>
                        </a:rPr>
                        <a:t>of the Constitution</a:t>
                      </a:r>
                      <a:endParaRPr lang="en-US" sz="22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04800" algn="l"/>
                        </a:tabLst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</a:rPr>
                        <a:t>Led 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by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Thomas 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</a:rPr>
                        <a:t>Jefferson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304800" algn="l"/>
                        </a:tabLst>
                      </a:pPr>
                      <a:endParaRPr lang="en-US" sz="22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304800" algn="l"/>
                        </a:tabLst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</a:rPr>
                        <a:t>Believed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nation needed 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economy based on agriculture 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</a:rPr>
                        <a:t>Trusted the “common man” 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to be informed and capable of sustaining democracy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</a:rPr>
                        <a:t>Supported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“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strict </a:t>
                      </a: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interpretation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” 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of Constitution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27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4468"/>
            <a:ext cx="7924799" cy="6394267"/>
          </a:xfrm>
        </p:spPr>
      </p:pic>
    </p:spTree>
    <p:extLst>
      <p:ext uri="{BB962C8B-B14F-4D97-AF65-F5344CB8AC3E}">
        <p14:creationId xmlns:p14="http://schemas.microsoft.com/office/powerpoint/2010/main" val="23789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Adams becomes President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Adams, Washington’s Vice President and a Federalist, wins the next election.</a:t>
            </a:r>
          </a:p>
          <a:p>
            <a:r>
              <a:rPr lang="en-US" dirty="0" smtClean="0"/>
              <a:t>Adams has problems from the very beginning.</a:t>
            </a:r>
            <a:endParaRPr lang="en-US" dirty="0"/>
          </a:p>
        </p:txBody>
      </p:sp>
      <p:pic>
        <p:nvPicPr>
          <p:cNvPr id="1026" name="Picture 2" descr="http://upload.wikimedia.org/wikipedia/commons/2/25/US_Navy_031029-N-6236G-001_A_painting_of_President_John_Adams_(1735-1826),_2nd_president_of_the_United_States,_by_Asher_B._Durand_(1767-1845)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399"/>
            <a:ext cx="2743200" cy="344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ologuebooks.files.wordpress.com/2011/06/xyz-aff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715" y="4152873"/>
            <a:ext cx="4220570" cy="267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Adams and Foreign Policy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Adams’ biggest problems came from wars between Britain and France</a:t>
            </a:r>
          </a:p>
          <a:p>
            <a:pPr lvl="1"/>
            <a:r>
              <a:rPr lang="en-US" dirty="0" smtClean="0"/>
              <a:t>Both begin impressment of US sailors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Adams sends people to France to work things out </a:t>
            </a:r>
          </a:p>
          <a:p>
            <a:pPr lvl="1"/>
            <a:r>
              <a:rPr lang="en-US" b="1" u="sng" dirty="0">
                <a:solidFill>
                  <a:srgbClr val="C00000"/>
                </a:solidFill>
              </a:rPr>
              <a:t>XYZ</a:t>
            </a:r>
            <a:r>
              <a:rPr lang="en-US" u="sng" dirty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Affair</a:t>
            </a:r>
            <a:r>
              <a:rPr lang="en-US" dirty="0" smtClean="0">
                <a:solidFill>
                  <a:srgbClr val="C00000"/>
                </a:solidFill>
              </a:rPr>
              <a:t>: American ambassadors ignored by French unless they paid a bribe to meet with French officials, upsetting to Americans</a:t>
            </a:r>
          </a:p>
        </p:txBody>
      </p:sp>
    </p:spTree>
    <p:extLst>
      <p:ext uri="{BB962C8B-B14F-4D97-AF65-F5344CB8AC3E}">
        <p14:creationId xmlns:p14="http://schemas.microsoft.com/office/powerpoint/2010/main" val="28156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Discussion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What is the primary difference between Federalists and Democratic-Republicans?</a:t>
            </a:r>
          </a:p>
          <a:p>
            <a:pPr marL="457200" indent="-457200">
              <a:buAutoNum type="arabicPeriod"/>
            </a:pPr>
            <a:endParaRPr lang="en-US" dirty="0">
              <a:solidFill>
                <a:srgbClr val="00B0F0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Why would Americans be so upset about the XYZ Affair? How does it make President Adams look?</a:t>
            </a:r>
          </a:p>
          <a:p>
            <a:pPr marL="457200" indent="-457200">
              <a:buAutoNum type="arabicPeriod"/>
            </a:pPr>
            <a:endParaRPr lang="en-US" dirty="0">
              <a:solidFill>
                <a:srgbClr val="00B0F0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B0F0"/>
                </a:solidFill>
              </a:rPr>
              <a:t>What problems could arise from Adams facing some problems at home from Democratic-Republicans?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5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Issues at Home for Adams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Adams being criticized by Democratic-Republicans who favored France. </a:t>
            </a:r>
          </a:p>
          <a:p>
            <a:r>
              <a:rPr lang="en-US" sz="2800" dirty="0" smtClean="0"/>
              <a:t>Adams wants to silence these opponents.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pPr lvl="8"/>
            <a:r>
              <a:rPr lang="en-US" dirty="0" smtClean="0"/>
              <a:t>                             </a:t>
            </a:r>
            <a:r>
              <a:rPr lang="en-US" sz="3200" dirty="0" smtClean="0"/>
              <a:t>vs.</a:t>
            </a:r>
            <a:endParaRPr lang="en-US" dirty="0" smtClean="0"/>
          </a:p>
        </p:txBody>
      </p:sp>
      <p:sp>
        <p:nvSpPr>
          <p:cNvPr id="4" name="AutoShape 2" descr="data:image/jpeg;base64,/9j/4AAQSkZJRgABAQAAAQABAAD/2wCEAAkGBxASDxQUEA8QDw8VFA4QFA8QEBAPDxAPFRQWFhQUFRQYHCggGBolGxQUITEhJSkrLi4uFx8zODMsNygtLisBCgoKDg0OGxAQGiwfHSUsLC8sLSwsLCwsLCwsLCwsLCwsLCwsLCwsLCwsLCwsLCwsLCwsLCwsLCwsLCwsNCwsLP/AABEIAMAAoQMBIgACEQEDEQH/xAAbAAABBQEBAAAAAAAAAAAAAAABAAIDBAUGB//EADYQAAICAQIFAgQDCAEFAAAAAAABAhEDBCEFEjFBUWFxBhMigRQykQdSobHB0eHwkhUjQlNi/8QAGQEAAgMBAAAAAAAAAAAAAAAAAAEDBAUC/8QAJhEAAgIBBAMAAQUBAAAAAAAAAAECEQMEEiExE0FRIjJCYXGBFP/aAAwDAQACEQMRAD8A8olJ31f6j8c35/iMmJHJKOnP1f6kXM/LHNDQEO5n5Yub1YExIAHW/IG35AFIYxW/Im2FITABrb8gscNYCBfqFe4EgjAVhTAxIBBbYLCKgAVibdP2YhPp9mAjvOYRHYhCOJkBBkNQiQIgMKABMa2GQAAKCNDYxBQmBMIDA2AdygUQAFCH/LYvlOhhQwQqCAhMCYQAIQv8iA/7gI7T5jEQWIQjlZLcQZdRIRIAQWAAE0NCwMAEggQQEEsYNFOXRV7jNJicpKle6O20eow4cW/15ZbRguifZv03I8mRx6JYQ3GFpPh3JNqK/P3XZI7rg37OsKgpZnLJLb6V9KvwXfhbQ7c13N7t/wBDr9Jkp8tbrqZWfWZG6i6LXjUfXJzWT4F01UtPD7SlzGHxH4QxY3tDb7o9WUL3INXooTi01v5IY58i9s4Ul7PCtf8ADi6wVHMazSvHNp3se6arhaUqrrt0pX6nI/EHBFJS2SNDDq+aZxOCfR5kIsazT8k3F9mVzRTsrNUEawgA5OnsBHzhEI5+XUQZ9RtiJBSBYmAAE2IAUwAQWIQAanC8ijBvv09R+DM3Pme+6ZQwxfLaLOCLp9nsRtImxvo9L+HNfUVbpHVfilcXezo8j0UuWNrUcuXflhL8s13R1eglqcvDlkSaak02t5OK60u5k5sFO79l+1I9O02pXJbkvu0Q/wDUYt1GSfszyrh2uwQly5IZJzk6VqU7frXQ7Dhjgt4Uk96X9uxDPE4nHiXJuajPGTbavlX8fJzPE8ik9q++xsZmrvzGu3Q57XZlU36UmPGRbaZ5x8UY0sj6c11XoYR0XxDpnKXNfpv5Odapm7if4oqZf1AExJAJCI3ucQ2xCEZWXFK916ET27HQZMaKsscfchUy69NXTMdsBoZcEeyIJaXwSKRC8UkVWwj5YWuwwZHQrCgUEALeCVKvJZ0k7bM2LZb0n5q8pnMlwTY5co6PHjWPBba5najcVavq0/Y9L+GMqx6PFFqlydXt16nkM88uVJ20tvsdtwj4iyZ8cMUKxTjHltx57S228mdqcUnG/wCS9Ha+DYzaCON31V7NdNyziyLautkenzcr5Mv1Wtpf/XdUWcGGKd7V47lNv6WOK5M7jOaSaSu309jG4jr6i4y2tR/5dWjezYnkyNRfLyxnOUquopP/AAeSZtbKWaTlJv6391Zb02Pf/hTyyUf7Oh40rivZbHIaj8z+5tcR4onGl6bmFOVs0MMXFclTK02NsQgxJiA3KEHlCciGZZOyvkvyT5CGfUiRpyIhwOUIyMJHPCn2HWSQYwpMqvRPsRS08l2NnEiSUfY53jemT6MBWn0JIZN7NmWBPsYvEZrnqPRbbd2dxluIZ43jVm9oVCeOVunSr3ND4djc6uSXTa6Od0snBRb/ACv/AFnY8D4jhTdUm6f3K2dOMXXJbwS3V9N94lGKlCTlFNJu20n2bXYvZNX9Kp29kq7voZb4mpzWPFbk9vp6y2/Q6D4T4M1OWXNJTcG4w/cvu/Vq6szmmlciXJNR77I+NJaPhWoyz2yyg11qpzfLCN+7X8TwSL3PTf20ce5smPSwf0RSzT36yf5F9lb/AEPL7NLRY9sNz9mXlm3IsuTYFF+B2n1CX5kmvJp44prami03QRhu9mdDSyfoixDBGK62yfIl2IlELs72JGxyLwIn+UARzRm5Fu/BHRYzRpkDRCi+0QS2Gtjsr9COztELGMkxy3InICmdUR7qZo4pjp6qEfzSX9TKnqKKU5tu2LZZ1LU0qRrZ+LLdRj53f9jJb/qwWI7UUuitPJKfZ0EOKcmnUOWEue3c483Ktla9duppfD/w1PURjJZ4Y8cr5ZO5KVNp7rZbp9TnOCwxy1OGOZy+VzxT5VzOrtJLw3S+56Rx7j2n00G8UfrapRT5Yp+sfJWzSlF7YLlkmN3yytr9AtBCTeoWPMqUouSm8kXuuWNKl7Mx837S9asXy8fy4LdLIo/VXs7SON1eplknKc23KTbbbvqRHcdPGvz5ZHLK2+CfWavJlm8mWcp5JO3KTttkVjbCiwuCMdzEmPK10dexCFMBWaWm1Tk6deUySczLhLuXINz6ComWRtUdR+Mf78/+TAQfhH6/oI5tD2y+Dcqt/qVpw3LbkipmyfoVo2akq7K2YgnIOXIQOROkU5yQJyGOWwpMjyvY7K7ZFJ2NFYrGQiEIQAPxZOWSfWmnQ7VamWSVyf27JETAAWINCQrGAg0JCYAAdQEibFCwFQ7T4G36G/w3SehT0eE6Hh0N7Ics6Ro6XArtmx+BCW6YinvZp7I/DgZ5uu/kqZMt9xs5EE5FxRMqWQE5DGwSYLJCu2BsgnKx+SRGMjbAIQgORBAEAAITEACQQCYxBsKGhTAByRf02Ol6sr6XHb3L+KFiZNjj7NHRYzd4dD0Mfh+NuSVG5hzqHRc8qdLtapNX5/sU8z9Gxp6jG2dB8h+BDfxr/wDWxFbbIm8i+Hk85EchTGWahgtisjlPwHIyFjOGxACADkLAEIANCAIAALWwBWAhCEhDAQYgJtPG5ACVl/BCoov6SG5UijT0OLtvb/h6kc3SNDFHk0NJjtUvu/Bp6fCl09/djMGNR29u3Udkz8q2Vy/lt1ZQlJyfBqQSirZu0IqfNn+/EQ9jF/0R+M8qkAPcTNAwSHIRkkxgHDGhDQqGIFisQgAViEKgEAA+Mb6F7RadOVbfcDqMW2Z4kdjwzheOUZKUKmnW/bwN4/wSPylKCSlHd1ta7kXnju2kz00ttnIFzRxKiNDSR2JiLGrZcxROg4Tg/wDJ+yMTR4rlXqdXpoVFL/BV1EqVGtpYW7JMrUVe+29EUcLcbfVq/Drsh2e5OMe3Vu/0LOedQb8J+2yKfRdq3z6NH5IChzP/AFsRZ2SKPmXw8xb3E2GUXY1otmWMmiImGuIzljEJjnEbTAQAiSDQCAJINBQASYEWMbppr3K+MmUvQCSLO14ZqIzSmurSjL0fqT6rPDkdvZRba7V/qOW4fiyLE5xbVPeNdV1Kur4pOU5tWlJcri+lFTwXLhlvzpR5K3EnieX/ALX5Xu12v0LGCO2xnYo2zVwQdFvpFfFy7NHhkPqX8joYTMLht307+NzUbdFPKrka2B1EuaD6nKT80vYdxPbFL2ar3JOC4n8q/W+ncHE4Pkdrr4K/76JFL8Cf5LEaP4f0Yi5uKO1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SDxQUEA8QDw8VFA4QFA8QEBAPDxAPFRQWFhQUFRQYHCggGBolGxQUITEhJSkrLi4uFx8zODMsNygtLisBCgoKDg0OGxAQGiwfHSUsLC8sLSwsLCwsLCwsLCwsLCwsLCwsLCwsLCwsLCwsLCwsLCwsLCwsLCwsLCwsNCwsLP/AABEIAMAAoQMBIgACEQEDEQH/xAAbAAABBQEBAAAAAAAAAAAAAAABAAIDBAUGB//EADYQAAICAQIFAgQDCAEFAAAAAAABAhEDBCEFEjFBUWFxBhMigRQykQdSobHB0eHwkhUjQlNi/8QAGQEAAgMBAAAAAAAAAAAAAAAAAAEDBAUC/8QAJhEAAgIBBAMAAQUBAAAAAAAAAAECEQMEEiExE0FRIjJCYXGBFP/aAAwDAQACEQMRAD8A8olJ31f6j8c35/iMmJHJKOnP1f6kXM/LHNDQEO5n5Yub1YExIAHW/IG35AFIYxW/Im2FITABrb8gscNYCBfqFe4EgjAVhTAxIBBbYLCKgAVibdP2YhPp9mAjvOYRHYhCOJkBBkNQiQIgMKABMa2GQAAKCNDYxBQmBMIDA2AdygUQAFCH/LYvlOhhQwQqCAhMCYQAIQv8iA/7gI7T5jEQWIQjlZLcQZdRIRIAQWAAE0NCwMAEggQQEEsYNFOXRV7jNJicpKle6O20eow4cW/15ZbRguifZv03I8mRx6JYQ3GFpPh3JNqK/P3XZI7rg37OsKgpZnLJLb6V9KvwXfhbQ7c13N7t/wBDr9Jkp8tbrqZWfWZG6i6LXjUfXJzWT4F01UtPD7SlzGHxH4QxY3tDb7o9WUL3INXooTi01v5IY58i9s4Ul7PCtf8ADi6wVHMazSvHNp3se6arhaUqrrt0pX6nI/EHBFJS2SNDDq+aZxOCfR5kIsazT8k3F9mVzRTsrNUEawgA5OnsBHzhEI5+XUQZ9RtiJBSBYmAAE2IAUwAQWIQAanC8ijBvv09R+DM3Pme+6ZQwxfLaLOCLp9nsRtImxvo9L+HNfUVbpHVfilcXezo8j0UuWNrUcuXflhL8s13R1eglqcvDlkSaak02t5OK60u5k5sFO79l+1I9O02pXJbkvu0Q/wDUYt1GSfszyrh2uwQly5IZJzk6VqU7frXQ7Dhjgt4Uk96X9uxDPE4nHiXJuajPGTbavlX8fJzPE8ik9q++xsZmrvzGu3Q57XZlU36UmPGRbaZ5x8UY0sj6c11XoYR0XxDpnKXNfpv5Odapm7if4oqZf1AExJAJCI3ucQ2xCEZWXFK916ET27HQZMaKsscfchUy69NXTMdsBoZcEeyIJaXwSKRC8UkVWwj5YWuwwZHQrCgUEALeCVKvJZ0k7bM2LZb0n5q8pnMlwTY5co6PHjWPBba5najcVavq0/Y9L+GMqx6PFFqlydXt16nkM88uVJ20tvsdtwj4iyZ8cMUKxTjHltx57S228mdqcUnG/wCS9Ha+DYzaCON31V7NdNyziyLautkenzcr5Mv1Wtpf/XdUWcGGKd7V47lNv6WOK5M7jOaSaSu309jG4jr6i4y2tR/5dWjezYnkyNRfLyxnOUquopP/AAeSZtbKWaTlJv6391Zb02Pf/hTyyUf7Oh40rivZbHIaj8z+5tcR4onGl6bmFOVs0MMXFclTK02NsQgxJiA3KEHlCciGZZOyvkvyT5CGfUiRpyIhwOUIyMJHPCn2HWSQYwpMqvRPsRS08l2NnEiSUfY53jemT6MBWn0JIZN7NmWBPsYvEZrnqPRbbd2dxluIZ43jVm9oVCeOVunSr3ND4djc6uSXTa6Od0snBRb/ACv/AFnY8D4jhTdUm6f3K2dOMXXJbwS3V9N94lGKlCTlFNJu20n2bXYvZNX9Kp29kq7voZb4mpzWPFbk9vp6y2/Q6D4T4M1OWXNJTcG4w/cvu/Vq6szmmlciXJNR77I+NJaPhWoyz2yyg11qpzfLCN+7X8TwSL3PTf20ce5smPSwf0RSzT36yf5F9lb/AEPL7NLRY9sNz9mXlm3IsuTYFF+B2n1CX5kmvJp44prami03QRhu9mdDSyfoixDBGK62yfIl2IlELs72JGxyLwIn+UARzRm5Fu/BHRYzRpkDRCi+0QS2Gtjsr9COztELGMkxy3InICmdUR7qZo4pjp6qEfzSX9TKnqKKU5tu2LZZ1LU0qRrZ+LLdRj53f9jJb/qwWI7UUuitPJKfZ0EOKcmnUOWEue3c483Ktla9duppfD/w1PURjJZ4Y8cr5ZO5KVNp7rZbp9TnOCwxy1OGOZy+VzxT5VzOrtJLw3S+56Rx7j2n00G8UfrapRT5Yp+sfJWzSlF7YLlkmN3yytr9AtBCTeoWPMqUouSm8kXuuWNKl7Mx837S9asXy8fy4LdLIo/VXs7SON1eplknKc23KTbbbvqRHcdPGvz5ZHLK2+CfWavJlm8mWcp5JO3KTttkVjbCiwuCMdzEmPK10dexCFMBWaWm1Tk6deUySczLhLuXINz6ComWRtUdR+Mf78/+TAQfhH6/oI5tD2y+Dcqt/qVpw3LbkipmyfoVo2akq7K2YgnIOXIQOROkU5yQJyGOWwpMjyvY7K7ZFJ2NFYrGQiEIQAPxZOWSfWmnQ7VamWSVyf27JETAAWINCQrGAg0JCYAAdQEibFCwFQ7T4G36G/w3SehT0eE6Hh0N7Ics6Ro6XArtmx+BCW6YinvZp7I/DgZ5uu/kqZMt9xs5EE5FxRMqWQE5DGwSYLJCu2BsgnKx+SRGMjbAIQgORBAEAAITEACQQCYxBsKGhTAByRf02Ol6sr6XHb3L+KFiZNjj7NHRYzd4dD0Mfh+NuSVG5hzqHRc8qdLtapNX5/sU8z9Gxp6jG2dB8h+BDfxr/wDWxFbbIm8i+Hk85EchTGWahgtisjlPwHIyFjOGxACADkLAEIANCAIAALWwBWAhCEhDAQYgJtPG5ACVl/BCoov6SG5UijT0OLtvb/h6kc3SNDFHk0NJjtUvu/Bp6fCl09/djMGNR29u3Udkz8q2Vy/lt1ZQlJyfBqQSirZu0IqfNn+/EQ9jF/0R+M8qkAPcTNAwSHIRkkxgHDGhDQqGIFisQgAViEKgEAA+Mb6F7RadOVbfcDqMW2Z4kdjwzheOUZKUKmnW/bwN4/wSPylKCSlHd1ta7kXnju2kz00ttnIFzRxKiNDSR2JiLGrZcxROg4Tg/wDJ+yMTR4rlXqdXpoVFL/BV1EqVGtpYW7JMrUVe+29EUcLcbfVq/Drsh2e5OMe3Vu/0LOedQb8J+2yKfRdq3z6NH5IChzP/AFsRZ2SKPmXw8xb3E2GUXY1otmWMmiImGuIzljEJjnEbTAQAiSDQCAJINBQASYEWMbppr3K+MmUvQCSLO14ZqIzSmurSjL0fqT6rPDkdvZRba7V/qOW4fiyLE5xbVPeNdV1Kur4pOU5tWlJcri+lFTwXLhlvzpR5K3EnieX/ALX5Xu12v0LGCO2xnYo2zVwQdFvpFfFy7NHhkPqX8joYTMLht307+NzUbdFPKrka2B1EuaD6nKT80vYdxPbFL2ar3JOC4n8q/W+ncHE4Pkdrr4K/76JFL8Cf5LEaP4f0Yi5uKO1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ASDxQUEA8QDw8VFA4QFA8QEBAPDxAPFRQWFhQUFRQYHCggGBolGxQUITEhJSkrLi4uFx8zODMsNygtLisBCgoKDg0OGxAQGiwfHSUsLC8sLSwsLCwsLCwsLCwsLCwsLCwsLCwsLCwsLCwsLCwsLCwsLCwsLCwsLCwsNCwsLP/AABEIAMAAoQMBIgACEQEDEQH/xAAbAAABBQEBAAAAAAAAAAAAAAABAAIDBAUGB//EADYQAAICAQIFAgQDCAEFAAAAAAABAhEDBCEFEjFBUWFxBhMigRQykQdSobHB0eHwkhUjQlNi/8QAGQEAAgMBAAAAAAAAAAAAAAAAAAEDBAUC/8QAJhEAAgIBBAMAAQUBAAAAAAAAAAECEQMEEiExE0FRIjJCYXGBFP/aAAwDAQACEQMRAD8A8olJ31f6j8c35/iMmJHJKOnP1f6kXM/LHNDQEO5n5Yub1YExIAHW/IG35AFIYxW/Im2FITABrb8gscNYCBfqFe4EgjAVhTAxIBBbYLCKgAVibdP2YhPp9mAjvOYRHYhCOJkBBkNQiQIgMKABMa2GQAAKCNDYxBQmBMIDA2AdygUQAFCH/LYvlOhhQwQqCAhMCYQAIQv8iA/7gI7T5jEQWIQjlZLcQZdRIRIAQWAAE0NCwMAEggQQEEsYNFOXRV7jNJicpKle6O20eow4cW/15ZbRguifZv03I8mRx6JYQ3GFpPh3JNqK/P3XZI7rg37OsKgpZnLJLb6V9KvwXfhbQ7c13N7t/wBDr9Jkp8tbrqZWfWZG6i6LXjUfXJzWT4F01UtPD7SlzGHxH4QxY3tDb7o9WUL3INXooTi01v5IY58i9s4Ul7PCtf8ADi6wVHMazSvHNp3se6arhaUqrrt0pX6nI/EHBFJS2SNDDq+aZxOCfR5kIsazT8k3F9mVzRTsrNUEawgA5OnsBHzhEI5+XUQZ9RtiJBSBYmAAE2IAUwAQWIQAanC8ijBvv09R+DM3Pme+6ZQwxfLaLOCLp9nsRtImxvo9L+HNfUVbpHVfilcXezo8j0UuWNrUcuXflhL8s13R1eglqcvDlkSaak02t5OK60u5k5sFO79l+1I9O02pXJbkvu0Q/wDUYt1GSfszyrh2uwQly5IZJzk6VqU7frXQ7Dhjgt4Uk96X9uxDPE4nHiXJuajPGTbavlX8fJzPE8ik9q++xsZmrvzGu3Q57XZlU36UmPGRbaZ5x8UY0sj6c11XoYR0XxDpnKXNfpv5Odapm7if4oqZf1AExJAJCI3ucQ2xCEZWXFK916ET27HQZMaKsscfchUy69NXTMdsBoZcEeyIJaXwSKRC8UkVWwj5YWuwwZHQrCgUEALeCVKvJZ0k7bM2LZb0n5q8pnMlwTY5co6PHjWPBba5najcVavq0/Y9L+GMqx6PFFqlydXt16nkM88uVJ20tvsdtwj4iyZ8cMUKxTjHltx57S228mdqcUnG/wCS9Ha+DYzaCON31V7NdNyziyLautkenzcr5Mv1Wtpf/XdUWcGGKd7V47lNv6WOK5M7jOaSaSu309jG4jr6i4y2tR/5dWjezYnkyNRfLyxnOUquopP/AAeSZtbKWaTlJv6391Zb02Pf/hTyyUf7Oh40rivZbHIaj8z+5tcR4onGl6bmFOVs0MMXFclTK02NsQgxJiA3KEHlCciGZZOyvkvyT5CGfUiRpyIhwOUIyMJHPCn2HWSQYwpMqvRPsRS08l2NnEiSUfY53jemT6MBWn0JIZN7NmWBPsYvEZrnqPRbbd2dxluIZ43jVm9oVCeOVunSr3ND4djc6uSXTa6Od0snBRb/ACv/AFnY8D4jhTdUm6f3K2dOMXXJbwS3V9N94lGKlCTlFNJu20n2bXYvZNX9Kp29kq7voZb4mpzWPFbk9vp6y2/Q6D4T4M1OWXNJTcG4w/cvu/Vq6szmmlciXJNR77I+NJaPhWoyz2yyg11qpzfLCN+7X8TwSL3PTf20ce5smPSwf0RSzT36yf5F9lb/AEPL7NLRY9sNz9mXlm3IsuTYFF+B2n1CX5kmvJp44prami03QRhu9mdDSyfoixDBGK62yfIl2IlELs72JGxyLwIn+UARzRm5Fu/BHRYzRpkDRCi+0QS2Gtjsr9COztELGMkxy3InICmdUR7qZo4pjp6qEfzSX9TKnqKKU5tu2LZZ1LU0qRrZ+LLdRj53f9jJb/qwWI7UUuitPJKfZ0EOKcmnUOWEue3c483Ktla9duppfD/w1PURjJZ4Y8cr5ZO5KVNp7rZbp9TnOCwxy1OGOZy+VzxT5VzOrtJLw3S+56Rx7j2n00G8UfrapRT5Yp+sfJWzSlF7YLlkmN3yytr9AtBCTeoWPMqUouSm8kXuuWNKl7Mx837S9asXy8fy4LdLIo/VXs7SON1eplknKc23KTbbbvqRHcdPGvz5ZHLK2+CfWavJlm8mWcp5JO3KTttkVjbCiwuCMdzEmPK10dexCFMBWaWm1Tk6deUySczLhLuXINz6ComWRtUdR+Mf78/+TAQfhH6/oI5tD2y+Dcqt/qVpw3LbkipmyfoVo2akq7K2YgnIOXIQOROkU5yQJyGOWwpMjyvY7K7ZFJ2NFYrGQiEIQAPxZOWSfWmnQ7VamWSVyf27JETAAWINCQrGAg0JCYAAdQEibFCwFQ7T4G36G/w3SehT0eE6Hh0N7Ics6Ro6XArtmx+BCW6YinvZp7I/DgZ5uu/kqZMt9xs5EE5FxRMqWQE5DGwSYLJCu2BsgnKx+SRGMjbAIQgORBAEAAITEACQQCYxBsKGhTAByRf02Ol6sr6XHb3L+KFiZNjj7NHRYzd4dD0Mfh+NuSVG5hzqHRc8qdLtapNX5/sU8z9Gxp6jG2dB8h+BDfxr/wDWxFbbIm8i+Hk85EchTGWahgtisjlPwHIyFjOGxACADkLAEIANCAIAALWwBWAhCEhDAQYgJtPG5ACVl/BCoov6SG5UijT0OLtvb/h6kc3SNDFHk0NJjtUvu/Bp6fCl09/djMGNR29u3Udkz8q2Vy/lt1ZQlJyfBqQSirZu0IqfNn+/EQ9jF/0R+M8qkAPcTNAwSHIRkkxgHDGhDQqGIFisQgAViEKgEAA+Mb6F7RadOVbfcDqMW2Z4kdjwzheOUZKUKmnW/bwN4/wSPylKCSlHd1ta7kXnju2kz00ttnIFzRxKiNDSR2JiLGrZcxROg4Tg/wDJ+yMTR4rlXqdXpoVFL/BV1EqVGtpYW7JMrUVe+29EUcLcbfVq/Drsh2e5OMe3Vu/0LOedQb8J+2yKfRdq3z6NH5IChzP/AFsRZ2SKPmXw8xb3E2GUXY1otmWMmiImGuIzljEJjnEbTAQAiSDQCAJINBQASYEWMbppr3K+MmUvQCSLO14ZqIzSmurSjL0fqT6rPDkdvZRba7V/qOW4fiyLE5xbVPeNdV1Kur4pOU5tWlJcri+lFTwXLhlvzpR5K3EnieX/ALX5Xu12v0LGCO2xnYo2zVwQdFvpFfFy7NHhkPqX8joYTMLht307+NzUbdFPKrka2B1EuaD6nKT80vYdxPbFL2ar3JOC4n8q/W+ncHE4Pkdrr4K/76JFL8Cf5LEaP4f0Yi5uKO1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ASDxQUEA8QDw8VFA4QFA8QEBAPDxAPFRQWFhQUFRQYHCggGBolGxQUITEhJSkrLi4uFx8zODMsNygtLisBCgoKDg0OGxAQGiwfHSUsLC8sLSwsLCwsLCwsLCwsLCwsLCwsLCwsLCwsLCwsLCwsLCwsLCwsLCwsLCwsNCwsLP/AABEIAMAAoQMBIgACEQEDEQH/xAAbAAABBQEBAAAAAAAAAAAAAAABAAIDBAUGB//EADYQAAICAQIFAgQDCAEFAAAAAAABAhEDBCEFEjFBUWFxBhMigRQykQdSobHB0eHwkhUjQlNi/8QAGQEAAgMBAAAAAAAAAAAAAAAAAAEDBAUC/8QAJhEAAgIBBAMAAQUBAAAAAAAAAAECEQMEEiExE0FRIjJCYXGBFP/aAAwDAQACEQMRAD8A8olJ31f6j8c35/iMmJHJKOnP1f6kXM/LHNDQEO5n5Yub1YExIAHW/IG35AFIYxW/Im2FITABrb8gscNYCBfqFe4EgjAVhTAxIBBbYLCKgAVibdP2YhPp9mAjvOYRHYhCOJkBBkNQiQIgMKABMa2GQAAKCNDYxBQmBMIDA2AdygUQAFCH/LYvlOhhQwQqCAhMCYQAIQv8iA/7gI7T5jEQWIQjlZLcQZdRIRIAQWAAE0NCwMAEggQQEEsYNFOXRV7jNJicpKle6O20eow4cW/15ZbRguifZv03I8mRx6JYQ3GFpPh3JNqK/P3XZI7rg37OsKgpZnLJLb6V9KvwXfhbQ7c13N7t/wBDr9Jkp8tbrqZWfWZG6i6LXjUfXJzWT4F01UtPD7SlzGHxH4QxY3tDb7o9WUL3INXooTi01v5IY58i9s4Ul7PCtf8ADi6wVHMazSvHNp3se6arhaUqrrt0pX6nI/EHBFJS2SNDDq+aZxOCfR5kIsazT8k3F9mVzRTsrNUEawgA5OnsBHzhEI5+XUQZ9RtiJBSBYmAAE2IAUwAQWIQAanC8ijBvv09R+DM3Pme+6ZQwxfLaLOCLp9nsRtImxvo9L+HNfUVbpHVfilcXezo8j0UuWNrUcuXflhL8s13R1eglqcvDlkSaak02t5OK60u5k5sFO79l+1I9O02pXJbkvu0Q/wDUYt1GSfszyrh2uwQly5IZJzk6VqU7frXQ7Dhjgt4Uk96X9uxDPE4nHiXJuajPGTbavlX8fJzPE8ik9q++xsZmrvzGu3Q57XZlU36UmPGRbaZ5x8UY0sj6c11XoYR0XxDpnKXNfpv5Odapm7if4oqZf1AExJAJCI3ucQ2xCEZWXFK916ET27HQZMaKsscfchUy69NXTMdsBoZcEeyIJaXwSKRC8UkVWwj5YWuwwZHQrCgUEALeCVKvJZ0k7bM2LZb0n5q8pnMlwTY5co6PHjWPBba5najcVavq0/Y9L+GMqx6PFFqlydXt16nkM88uVJ20tvsdtwj4iyZ8cMUKxTjHltx57S228mdqcUnG/wCS9Ha+DYzaCON31V7NdNyziyLautkenzcr5Mv1Wtpf/XdUWcGGKd7V47lNv6WOK5M7jOaSaSu309jG4jr6i4y2tR/5dWjezYnkyNRfLyxnOUquopP/AAeSZtbKWaTlJv6391Zb02Pf/hTyyUf7Oh40rivZbHIaj8z+5tcR4onGl6bmFOVs0MMXFclTK02NsQgxJiA3KEHlCciGZZOyvkvyT5CGfUiRpyIhwOUIyMJHPCn2HWSQYwpMqvRPsRS08l2NnEiSUfY53jemT6MBWn0JIZN7NmWBPsYvEZrnqPRbbd2dxluIZ43jVm9oVCeOVunSr3ND4djc6uSXTa6Od0snBRb/ACv/AFnY8D4jhTdUm6f3K2dOMXXJbwS3V9N94lGKlCTlFNJu20n2bXYvZNX9Kp29kq7voZb4mpzWPFbk9vp6y2/Q6D4T4M1OWXNJTcG4w/cvu/Vq6szmmlciXJNR77I+NJaPhWoyz2yyg11qpzfLCN+7X8TwSL3PTf20ce5smPSwf0RSzT36yf5F9lb/AEPL7NLRY9sNz9mXlm3IsuTYFF+B2n1CX5kmvJp44prami03QRhu9mdDSyfoixDBGK62yfIl2IlELs72JGxyLwIn+UARzRm5Fu/BHRYzRpkDRCi+0QS2Gtjsr9COztELGMkxy3InICmdUR7qZo4pjp6qEfzSX9TKnqKKU5tu2LZZ1LU0qRrZ+LLdRj53f9jJb/qwWI7UUuitPJKfZ0EOKcmnUOWEue3c483Ktla9duppfD/w1PURjJZ4Y8cr5ZO5KVNp7rZbp9TnOCwxy1OGOZy+VzxT5VzOrtJLw3S+56Rx7j2n00G8UfrapRT5Yp+sfJWzSlF7YLlkmN3yytr9AtBCTeoWPMqUouSm8kXuuWNKl7Mx837S9asXy8fy4LdLIo/VXs7SON1eplknKc23KTbbbvqRHcdPGvz5ZHLK2+CfWavJlm8mWcp5JO3KTttkVjbCiwuCMdzEmPK10dexCFMBWaWm1Tk6deUySczLhLuXINz6ComWRtUdR+Mf78/+TAQfhH6/oI5tD2y+Dcqt/qVpw3LbkipmyfoVo2akq7K2YgnIOXIQOROkU5yQJyGOWwpMjyvY7K7ZFJ2NFYrGQiEIQAPxZOWSfWmnQ7VamWSVyf27JETAAWINCQrGAg0JCYAAdQEibFCwFQ7T4G36G/w3SehT0eE6Hh0N7Ics6Ro6XArtmx+BCW6YinvZp7I/DgZ5uu/kqZMt9xs5EE5FxRMqWQE5DGwSYLJCu2BsgnKx+SRGMjbAIQgORBAEAAITEACQQCYxBsKGhTAByRf02Ol6sr6XHb3L+KFiZNjj7NHRYzd4dD0Mfh+NuSVG5hzqHRc8qdLtapNX5/sU8z9Gxp6jG2dB8h+BDfxr/wDWxFbbIm8i+Hk85EchTGWahgtisjlPwHIyFjOGxACADkLAEIANCAIAALWwBWAhCEhDAQYgJtPG5ACVl/BCoov6SG5UijT0OLtvb/h6kc3SNDFHk0NJjtUvu/Bp6fCl09/djMGNR29u3Udkz8q2Vy/lt1ZQlJyfBqQSirZu0IqfNn+/EQ9jF/0R+M8qkAPcTNAwSHIRkkxgHDGhDQqGIFisQgAViEKgEAA+Mb6F7RadOVbfcDqMW2Z4kdjwzheOUZKUKmnW/bwN4/wSPylKCSlHd1ta7kXnju2kz00ttnIFzRxKiNDSR2JiLGrZcxROg4Tg/wDJ+yMTR4rlXqdXpoVFL/BV1EqVGtpYW7JMrUVe+29EUcLcbfVq/Drsh2e5OMe3Vu/0LOedQb8J+2yKfRdq3z6NH5IChzP/AFsRZ2SKPmXw8xb3E2GUXY1otmWMmiImGuIzljEJjnEbTAQAiSDQCAJINBQASYEWMbppr3K+MmUvQCSLO14ZqIzSmurSjL0fqT6rPDkdvZRba7V/qOW4fiyLE5xbVPeNdV1Kur4pOU5tWlJcri+lFTwXLhlvzpR5K3EnieX/ALX5Xu12v0LGCO2xnYo2zVwQdFvpFfFy7NHhkPqX8joYTMLht307+NzUbdFPKrka2B1EuaD6nKT80vYdxPbFL2ar3JOC4n8q/W+ncHE4Pkdrr4K/76JFL8Cf5LEaP4f0Yi5uKO1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i286.photobucket.com/albums/ll81/PosterityProject/JohnAda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200400"/>
            <a:ext cx="26670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rotarybotanicalgardens.org/wp-content/uploads/2014/06/Thomas_Jefferson_by_Rembrandt_Peale_1805_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11622"/>
            <a:ext cx="2158830" cy="24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f/f0/JamesMadis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2120900" cy="25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2426</TotalTime>
  <Words>467</Words>
  <Application>Microsoft Office PowerPoint</Application>
  <PresentationFormat>On-screen Show (4:3)</PresentationFormat>
  <Paragraphs>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Clarity</vt:lpstr>
      <vt:lpstr>Daily Quiz-10/25</vt:lpstr>
      <vt:lpstr>Daily Quiz-10/25</vt:lpstr>
      <vt:lpstr>Presidency of John Adams</vt:lpstr>
      <vt:lpstr>America’s First Political Parties</vt:lpstr>
      <vt:lpstr>PowerPoint Presentation</vt:lpstr>
      <vt:lpstr>John Adams becomes President</vt:lpstr>
      <vt:lpstr>Adams and Foreign Policy</vt:lpstr>
      <vt:lpstr>Discussion</vt:lpstr>
      <vt:lpstr>Issues at Home for Adams</vt:lpstr>
      <vt:lpstr>Alien and Sedition Acts</vt:lpstr>
      <vt:lpstr>Response to Acts</vt:lpstr>
      <vt:lpstr>Political Cartoons</vt:lpstr>
      <vt:lpstr>Political Cartoon #1</vt:lpstr>
      <vt:lpstr>Political Cartoon #2</vt:lpstr>
      <vt:lpstr>Political Cartoon #3</vt:lpstr>
      <vt:lpstr>Political Cartoon #4</vt:lpstr>
      <vt:lpstr>Political Cartoon #5</vt:lpstr>
      <vt:lpstr>Political Cartoon #6</vt:lpstr>
      <vt:lpstr>Political Cartoon #7</vt:lpstr>
      <vt:lpstr>Political Cartoon #8</vt:lpstr>
      <vt:lpstr>Political Cartoon #9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Adams Presidency</dc:title>
  <dc:creator>Caiden</dc:creator>
  <cp:lastModifiedBy>admin</cp:lastModifiedBy>
  <cp:revision>35</cp:revision>
  <cp:lastPrinted>2018-10-25T13:05:51Z</cp:lastPrinted>
  <dcterms:created xsi:type="dcterms:W3CDTF">2013-12-11T01:42:59Z</dcterms:created>
  <dcterms:modified xsi:type="dcterms:W3CDTF">2018-10-25T13:07:20Z</dcterms:modified>
</cp:coreProperties>
</file>