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9911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306213"/>
            <a:ext cx="11277600" cy="1470025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First American Colonies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6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9253"/>
            <a:ext cx="10972800" cy="1066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Motivation</a:t>
            </a:r>
            <a:r>
              <a:rPr lang="en-US" dirty="0" smtClean="0"/>
              <a:t> to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6053"/>
            <a:ext cx="10972800" cy="43251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God</a:t>
            </a:r>
            <a:r>
              <a:rPr lang="en-US" dirty="0">
                <a:solidFill>
                  <a:srgbClr val="C00000"/>
                </a:solidFill>
              </a:rPr>
              <a:t>: Religious Freedom</a:t>
            </a:r>
          </a:p>
          <a:p>
            <a:pPr lvl="1"/>
            <a:r>
              <a:rPr lang="en-US" dirty="0"/>
              <a:t>People were persecuted if their beliefs differed from “norm” (Reformation)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Gold: 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eople </a:t>
            </a:r>
            <a:r>
              <a:rPr lang="en-US" dirty="0"/>
              <a:t>with more money, </a:t>
            </a:r>
            <a:r>
              <a:rPr lang="en-US" dirty="0" smtClean="0">
                <a:solidFill>
                  <a:srgbClr val="C00000"/>
                </a:solidFill>
              </a:rPr>
              <a:t>invested </a:t>
            </a:r>
            <a:r>
              <a:rPr lang="en-US" dirty="0">
                <a:solidFill>
                  <a:srgbClr val="C00000"/>
                </a:solidFill>
              </a:rPr>
              <a:t>in </a:t>
            </a:r>
            <a:r>
              <a:rPr lang="en-US" b="1" u="sng" dirty="0">
                <a:solidFill>
                  <a:srgbClr val="C00000"/>
                </a:solidFill>
              </a:rPr>
              <a:t>Joint Stock Company</a:t>
            </a:r>
            <a:r>
              <a:rPr lang="en-US" dirty="0">
                <a:solidFill>
                  <a:srgbClr val="C00000"/>
                </a:solidFill>
              </a:rPr>
              <a:t> (company where investors buy stock in return for future profit)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unded </a:t>
            </a:r>
            <a:r>
              <a:rPr lang="en-US" dirty="0">
                <a:solidFill>
                  <a:srgbClr val="C00000"/>
                </a:solidFill>
              </a:rPr>
              <a:t>colonies in New </a:t>
            </a:r>
            <a:r>
              <a:rPr lang="en-US" dirty="0" smtClean="0">
                <a:solidFill>
                  <a:srgbClr val="C00000"/>
                </a:solidFill>
              </a:rPr>
              <a:t>World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Glory</a:t>
            </a:r>
            <a:r>
              <a:rPr lang="en-US" dirty="0" smtClean="0"/>
              <a:t>: Claiming land for one’s country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Population Surplus: </a:t>
            </a:r>
          </a:p>
          <a:p>
            <a:pPr lvl="1"/>
            <a:r>
              <a:rPr lang="en-US" dirty="0" smtClean="0"/>
              <a:t>Too many people in Europe, </a:t>
            </a:r>
            <a:r>
              <a:rPr lang="en-US" dirty="0" smtClean="0">
                <a:solidFill>
                  <a:srgbClr val="C00000"/>
                </a:solidFill>
              </a:rPr>
              <a:t>poor looking for new opportunity</a:t>
            </a:r>
            <a:endParaRPr lang="en-US" dirty="0" smtClean="0"/>
          </a:p>
          <a:p>
            <a:pPr lvl="1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94412" y="1001486"/>
            <a:ext cx="243350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GGGP</a:t>
            </a:r>
            <a:endParaRPr lang="en-US" sz="66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507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2836"/>
            <a:ext cx="10972800" cy="1066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Jamestown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26310"/>
            <a:ext cx="10972800" cy="432511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 </a:t>
            </a:r>
            <a:r>
              <a:rPr lang="en-US" b="1" u="sng" dirty="0" smtClean="0">
                <a:solidFill>
                  <a:srgbClr val="C00000"/>
                </a:solidFill>
              </a:rPr>
              <a:t>charter</a:t>
            </a:r>
            <a:r>
              <a:rPr lang="en-US" dirty="0" smtClean="0">
                <a:solidFill>
                  <a:srgbClr val="C00000"/>
                </a:solidFill>
              </a:rPr>
              <a:t> (written permission from the King to start a colony; King has distant control) was given to the Virginia Company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Joint Stock Company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Settled colony in Virginia</a:t>
            </a:r>
          </a:p>
        </p:txBody>
      </p:sp>
      <p:pic>
        <p:nvPicPr>
          <p:cNvPr id="4098" name="Picture 2" descr="http://americasfirstentrepreneur.com/wp-content/uploads/2012/01/Virginia-Company-charter-16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731" y="4200092"/>
            <a:ext cx="3213100" cy="22292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media-1.web.britannica.com/eb-media/80/83680-004-01399CF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61" y="3814546"/>
            <a:ext cx="5238750" cy="3000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0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3365"/>
            <a:ext cx="10972800" cy="1066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Jamestown Struggles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70165"/>
            <a:ext cx="10972800" cy="432511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Motive for Virginia company is to make money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Search for Resources: Gold </a:t>
            </a:r>
            <a:r>
              <a:rPr lang="en-US" dirty="0" smtClean="0"/>
              <a:t>and other metals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No one planned to stay </a:t>
            </a:r>
          </a:p>
          <a:p>
            <a:pPr lvl="1"/>
            <a:r>
              <a:rPr lang="en-US" dirty="0" smtClean="0"/>
              <a:t>They were unprepared for harsh conditions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John Smith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forced colonists to farm and build structures to live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6" name="Picture 4" descr="http://a4.files.biography.com/image/upload/c_fill,g_face,h_300,q_80,w_300/MTIwNjA4NjMzOTc0MTk1NzI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503" y="4114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664" y="4224904"/>
            <a:ext cx="3733933" cy="252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1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are the motivations for settlers moving to the New World?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Who funded the Jamestown colony? How might that impact their goals?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What do you believe would happen to Jamestown without John Smith?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0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9536"/>
            <a:ext cx="10972800" cy="1066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Trouble and Success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9844"/>
            <a:ext cx="10972800" cy="432511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Smith received help from the local native peoples, the </a:t>
            </a:r>
            <a:r>
              <a:rPr lang="en-US" b="1" u="sng" dirty="0" smtClean="0">
                <a:solidFill>
                  <a:srgbClr val="C00000"/>
                </a:solidFill>
              </a:rPr>
              <a:t>Powhatan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C00000"/>
                </a:solidFill>
              </a:rPr>
              <a:t>Smith returns to Britain and the Powhatan stop helping</a:t>
            </a:r>
            <a:r>
              <a:rPr lang="en-US" dirty="0" smtClean="0"/>
              <a:t>, colonists begin to starve</a:t>
            </a:r>
          </a:p>
          <a:p>
            <a:pPr lvl="1"/>
            <a:r>
              <a:rPr lang="en-US" u="sng" dirty="0" smtClean="0">
                <a:solidFill>
                  <a:srgbClr val="C00000"/>
                </a:solidFill>
              </a:rPr>
              <a:t>“</a:t>
            </a:r>
            <a:r>
              <a:rPr lang="en-US" b="1" u="sng" dirty="0" smtClean="0">
                <a:solidFill>
                  <a:srgbClr val="C00000"/>
                </a:solidFill>
              </a:rPr>
              <a:t>Starving time</a:t>
            </a:r>
            <a:r>
              <a:rPr lang="en-US" u="sng" dirty="0" smtClean="0">
                <a:solidFill>
                  <a:srgbClr val="C00000"/>
                </a:solidFill>
              </a:rPr>
              <a:t>”</a:t>
            </a:r>
            <a:r>
              <a:rPr lang="en-US" dirty="0" smtClean="0">
                <a:solidFill>
                  <a:srgbClr val="C00000"/>
                </a:solidFill>
              </a:rPr>
              <a:t>- Jamestown starved</a:t>
            </a:r>
          </a:p>
          <a:p>
            <a:r>
              <a:rPr lang="en-US" dirty="0" smtClean="0"/>
              <a:t>Jamestown survives and expands</a:t>
            </a:r>
          </a:p>
        </p:txBody>
      </p:sp>
      <p:pic>
        <p:nvPicPr>
          <p:cNvPr id="5122" name="Picture 2" descr="http://www.sitewritelight.com/images/starving_ti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916" y="3179608"/>
            <a:ext cx="2689265" cy="35913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nasa.gov/images/content/174367main_jamestown-needs-3-3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483" y="4139507"/>
            <a:ext cx="4573299" cy="26314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64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779418"/>
            <a:ext cx="10972800" cy="1066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Expansion of Jamestown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34" y="1846218"/>
            <a:ext cx="11813166" cy="4525963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Pocahontas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/>
              <a:t>(a Powhatan) </a:t>
            </a:r>
            <a:r>
              <a:rPr lang="en-US" dirty="0" smtClean="0">
                <a:solidFill>
                  <a:srgbClr val="C00000"/>
                </a:solidFill>
              </a:rPr>
              <a:t>marries John Rolfe and attempt to unite the colonists and natives</a:t>
            </a:r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John Rolfe </a:t>
            </a:r>
            <a:r>
              <a:rPr lang="en-US" dirty="0" smtClean="0">
                <a:solidFill>
                  <a:srgbClr val="C00000"/>
                </a:solidFill>
              </a:rPr>
              <a:t>found way to cure tobacco. Tobacco becomes Jamestown’s “gold”</a:t>
            </a:r>
          </a:p>
          <a:p>
            <a:r>
              <a:rPr lang="en-US" dirty="0" smtClean="0"/>
              <a:t>Virginia Company begins giving land to English people willing to stay in colonies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6146" name="Picture 2" descr="http://upload.wikimedia.org/wikipedia/commons/d/d7/Pocahontas_Rolfe_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676" y="3654347"/>
            <a:ext cx="3048000" cy="31032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edia.tobaccopipes.com/tobacco-pl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497" y="3824848"/>
            <a:ext cx="4136891" cy="2762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98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Baskerville Old Face" panose="02020602080505020303" pitchFamily="18" charset="0"/>
              </a:rPr>
              <a:t>What </a:t>
            </a:r>
            <a:r>
              <a:rPr lang="en-US" sz="3200" b="1" dirty="0">
                <a:latin typeface="Baskerville Old Face" panose="02020602080505020303" pitchFamily="18" charset="0"/>
              </a:rPr>
              <a:t>were the </a:t>
            </a:r>
            <a:r>
              <a:rPr lang="en-US" sz="3200" b="1" dirty="0">
                <a:latin typeface="Baskerville Old Face" panose="02020602080505020303" pitchFamily="18" charset="0"/>
              </a:rPr>
              <a:t>primary </a:t>
            </a:r>
            <a:r>
              <a:rPr lang="en-US" sz="3200" b="1" dirty="0">
                <a:latin typeface="Baskerville Old Face" panose="02020602080505020303" pitchFamily="18" charset="0"/>
              </a:rPr>
              <a:t>motivations behind people moving to the New World? How may the actions of people with different motivations impact the colonies?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7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9</TotalTime>
  <Words>297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Baskerville Old Face</vt:lpstr>
      <vt:lpstr>Calibri</vt:lpstr>
      <vt:lpstr>Georgia</vt:lpstr>
      <vt:lpstr>Wingdings 2</vt:lpstr>
      <vt:lpstr>Training presentation</vt:lpstr>
      <vt:lpstr>First American Colonies</vt:lpstr>
      <vt:lpstr>Motivation to Move</vt:lpstr>
      <vt:lpstr>Jamestown</vt:lpstr>
      <vt:lpstr>Jamestown Struggles</vt:lpstr>
      <vt:lpstr>Discussion</vt:lpstr>
      <vt:lpstr>Trouble and Success</vt:lpstr>
      <vt:lpstr>Expansion of Jamestown</vt:lpstr>
      <vt:lpstr>Reflection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American Colonies</dc:title>
  <dc:creator>admin</dc:creator>
  <cp:lastModifiedBy>admin</cp:lastModifiedBy>
  <cp:revision>1</cp:revision>
  <dcterms:created xsi:type="dcterms:W3CDTF">2018-08-02T03:02:14Z</dcterms:created>
  <dcterms:modified xsi:type="dcterms:W3CDTF">2018-08-02T03:11:50Z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