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handoutMasterIdLst>
    <p:handoutMasterId r:id="rId13"/>
  </p:handoutMasterIdLst>
  <p:sldIdLst>
    <p:sldId id="256" r:id="rId2"/>
    <p:sldId id="257" r:id="rId3"/>
    <p:sldId id="258" r:id="rId4"/>
    <p:sldId id="263" r:id="rId5"/>
    <p:sldId id="259" r:id="rId6"/>
    <p:sldId id="260" r:id="rId7"/>
    <p:sldId id="264" r:id="rId8"/>
    <p:sldId id="261" r:id="rId9"/>
    <p:sldId id="267" r:id="rId10"/>
    <p:sldId id="268" r:id="rId11"/>
    <p:sldId id="262"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41" d="100"/>
          <a:sy n="41" d="100"/>
        </p:scale>
        <p:origin x="-108" y="-13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354D9A69-5D52-446E-8590-2B097B72C198}" type="datetimeFigureOut">
              <a:rPr lang="en-US" smtClean="0"/>
              <a:t>10/14/2018</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F6517C44-1C01-4EF4-96A2-A7F727EFDE5A}" type="slidenum">
              <a:rPr lang="en-US" smtClean="0"/>
              <a:t>‹#›</a:t>
            </a:fld>
            <a:endParaRPr lang="en-US"/>
          </a:p>
        </p:txBody>
      </p:sp>
    </p:spTree>
    <p:extLst>
      <p:ext uri="{BB962C8B-B14F-4D97-AF65-F5344CB8AC3E}">
        <p14:creationId xmlns:p14="http://schemas.microsoft.com/office/powerpoint/2010/main" val="21579616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10/14/2018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10/14/2018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10/14/2018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10/14/2018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10/14/2018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Debating the Constitution</a:t>
            </a:r>
            <a:endParaRPr lang="en-US" dirty="0">
              <a:solidFill>
                <a:srgbClr val="C0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9674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Federalist Papers</a:t>
            </a:r>
            <a:endParaRPr lang="en-US" dirty="0"/>
          </a:p>
        </p:txBody>
      </p:sp>
      <p:sp>
        <p:nvSpPr>
          <p:cNvPr id="3" name="Content Placeholder 2"/>
          <p:cNvSpPr>
            <a:spLocks noGrp="1"/>
          </p:cNvSpPr>
          <p:nvPr>
            <p:ph idx="1"/>
          </p:nvPr>
        </p:nvSpPr>
        <p:spPr>
          <a:xfrm>
            <a:off x="1066800" y="1806558"/>
            <a:ext cx="10058400" cy="3931920"/>
          </a:xfrm>
        </p:spPr>
        <p:txBody>
          <a:bodyPr>
            <a:noAutofit/>
          </a:bodyPr>
          <a:lstStyle/>
          <a:p>
            <a:pPr marL="0" indent="0">
              <a:buNone/>
            </a:pPr>
            <a:r>
              <a:rPr lang="en-US" sz="2400" dirty="0"/>
              <a:t>Federalist 51 by James Madison from </a:t>
            </a:r>
            <a:r>
              <a:rPr lang="en-US" sz="2400" i="1" dirty="0"/>
              <a:t>The Federalist Papers</a:t>
            </a:r>
            <a:r>
              <a:rPr lang="en-US" sz="2400" dirty="0"/>
              <a:t>:</a:t>
            </a:r>
          </a:p>
          <a:p>
            <a:pPr marL="0" indent="0">
              <a:buNone/>
            </a:pPr>
            <a:r>
              <a:rPr lang="en-US" sz="2000" dirty="0"/>
              <a:t>“It is of great importance in a republic not only to guard the society against the oppression of its rulers, but to guard one part of the society against the injustice of the other part. Different interests necessarily exist in different classes of citizens. If a majority be united by a common interest, the rights of the minority will be insecure…Whilst all authority in it will be derived from and dependent on the society, the society itself will be broken into so many parts, interests, and classes of citizens, that </a:t>
            </a:r>
            <a:r>
              <a:rPr lang="en-US" sz="2000" b="1" i="1" dirty="0"/>
              <a:t>the rights of individuals</a:t>
            </a:r>
            <a:r>
              <a:rPr lang="en-US" sz="2000" dirty="0"/>
              <a:t>, or of the minority, will be in little danger from interested combinations of the majority.”</a:t>
            </a:r>
          </a:p>
          <a:p>
            <a:pPr marL="0" indent="0">
              <a:buNone/>
            </a:pPr>
            <a:endParaRPr lang="en-US" sz="2400" dirty="0"/>
          </a:p>
        </p:txBody>
      </p:sp>
    </p:spTree>
    <p:extLst>
      <p:ext uri="{BB962C8B-B14F-4D97-AF65-F5344CB8AC3E}">
        <p14:creationId xmlns:p14="http://schemas.microsoft.com/office/powerpoint/2010/main" val="2705620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r>
              <a:rPr lang="en-US" sz="2800" dirty="0" smtClean="0"/>
              <a:t>Which side do you believe had the better argument, Federalists or anti Federalists? Why?</a:t>
            </a:r>
            <a:endParaRPr lang="en-US" sz="2800" dirty="0"/>
          </a:p>
        </p:txBody>
      </p:sp>
    </p:spTree>
    <p:extLst>
      <p:ext uri="{BB962C8B-B14F-4D97-AF65-F5344CB8AC3E}">
        <p14:creationId xmlns:p14="http://schemas.microsoft.com/office/powerpoint/2010/main" val="98302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22447"/>
            <a:ext cx="10058400" cy="1371600"/>
          </a:xfrm>
        </p:spPr>
        <p:txBody>
          <a:bodyPr/>
          <a:lstStyle/>
          <a:p>
            <a:r>
              <a:rPr lang="en-US" dirty="0" smtClean="0">
                <a:solidFill>
                  <a:srgbClr val="C00000"/>
                </a:solidFill>
              </a:rPr>
              <a:t>What the Constitution Created</a:t>
            </a:r>
            <a:endParaRPr lang="en-US" dirty="0">
              <a:solidFill>
                <a:srgbClr val="C00000"/>
              </a:solidFill>
            </a:endParaRPr>
          </a:p>
        </p:txBody>
      </p:sp>
      <p:sp>
        <p:nvSpPr>
          <p:cNvPr id="3" name="Content Placeholder 2"/>
          <p:cNvSpPr>
            <a:spLocks noGrp="1"/>
          </p:cNvSpPr>
          <p:nvPr>
            <p:ph idx="1"/>
          </p:nvPr>
        </p:nvSpPr>
        <p:spPr>
          <a:xfrm>
            <a:off x="1066800" y="1694047"/>
            <a:ext cx="10058400" cy="3931920"/>
          </a:xfrm>
        </p:spPr>
        <p:txBody>
          <a:bodyPr>
            <a:noAutofit/>
          </a:bodyPr>
          <a:lstStyle/>
          <a:p>
            <a:r>
              <a:rPr lang="en-US" sz="2400" dirty="0" smtClean="0"/>
              <a:t>New National Government</a:t>
            </a:r>
          </a:p>
          <a:p>
            <a:pPr lvl="1"/>
            <a:r>
              <a:rPr lang="en-US" sz="2000" dirty="0" smtClean="0"/>
              <a:t>Three Branches</a:t>
            </a:r>
          </a:p>
          <a:p>
            <a:pPr lvl="2"/>
            <a:r>
              <a:rPr lang="en-US" sz="1800" b="1" u="sng" dirty="0" smtClean="0">
                <a:solidFill>
                  <a:srgbClr val="C00000"/>
                </a:solidFill>
              </a:rPr>
              <a:t>Legislative Branch</a:t>
            </a:r>
            <a:r>
              <a:rPr lang="en-US" sz="1800" dirty="0" smtClean="0">
                <a:solidFill>
                  <a:srgbClr val="C00000"/>
                </a:solidFill>
              </a:rPr>
              <a:t>: Congress-&gt; power to MAKE the laws</a:t>
            </a:r>
          </a:p>
          <a:p>
            <a:pPr lvl="2"/>
            <a:r>
              <a:rPr lang="en-US" sz="1800" b="1" u="sng" dirty="0" smtClean="0">
                <a:solidFill>
                  <a:srgbClr val="C00000"/>
                </a:solidFill>
              </a:rPr>
              <a:t>Executive Branch</a:t>
            </a:r>
            <a:r>
              <a:rPr lang="en-US" sz="1800" dirty="0" smtClean="0">
                <a:solidFill>
                  <a:srgbClr val="C00000"/>
                </a:solidFill>
              </a:rPr>
              <a:t>: President and government workers-&gt; power to EXECUTE the laws</a:t>
            </a:r>
          </a:p>
          <a:p>
            <a:pPr lvl="2"/>
            <a:r>
              <a:rPr lang="en-US" sz="1800" b="1" u="sng" dirty="0" smtClean="0">
                <a:solidFill>
                  <a:srgbClr val="C00000"/>
                </a:solidFill>
              </a:rPr>
              <a:t>Judicial Branch</a:t>
            </a:r>
            <a:r>
              <a:rPr lang="en-US" sz="1800" dirty="0" smtClean="0">
                <a:solidFill>
                  <a:srgbClr val="C00000"/>
                </a:solidFill>
              </a:rPr>
              <a:t>: Supreme Court -&gt; power to JUDGE the laws; can rule laws unconstitutional</a:t>
            </a:r>
          </a:p>
          <a:p>
            <a:pPr lvl="1"/>
            <a:r>
              <a:rPr lang="en-US" sz="2000" dirty="0" smtClean="0"/>
              <a:t>Each Branch given ability to limit other branches powers</a:t>
            </a:r>
          </a:p>
          <a:p>
            <a:pPr lvl="2"/>
            <a:r>
              <a:rPr lang="en-US" sz="1800" dirty="0" smtClean="0"/>
              <a:t>Examples: Congress impeaching the President, President veto laws, Court ruling laws/actions unconstitutional</a:t>
            </a:r>
          </a:p>
          <a:p>
            <a:pPr lvl="1"/>
            <a:r>
              <a:rPr lang="en-US" sz="2000" dirty="0" smtClean="0"/>
              <a:t>Federalism</a:t>
            </a:r>
          </a:p>
          <a:p>
            <a:pPr lvl="2"/>
            <a:r>
              <a:rPr lang="en-US" sz="1800" b="1" u="sng" dirty="0" smtClean="0">
                <a:solidFill>
                  <a:srgbClr val="C00000"/>
                </a:solidFill>
              </a:rPr>
              <a:t>Enumerated Powers</a:t>
            </a:r>
            <a:r>
              <a:rPr lang="en-US" sz="1800" dirty="0" smtClean="0">
                <a:solidFill>
                  <a:srgbClr val="C00000"/>
                </a:solidFill>
              </a:rPr>
              <a:t>: powers specifically given to national government</a:t>
            </a:r>
          </a:p>
          <a:p>
            <a:pPr lvl="2"/>
            <a:r>
              <a:rPr lang="en-US" sz="1800" b="1" u="sng" dirty="0" smtClean="0">
                <a:solidFill>
                  <a:srgbClr val="C00000"/>
                </a:solidFill>
              </a:rPr>
              <a:t>Reserved Powers</a:t>
            </a:r>
            <a:r>
              <a:rPr lang="en-US" sz="1800" dirty="0" smtClean="0">
                <a:solidFill>
                  <a:srgbClr val="C00000"/>
                </a:solidFill>
              </a:rPr>
              <a:t>: Any power not specifically given to national government; states have these</a:t>
            </a:r>
          </a:p>
          <a:p>
            <a:pPr lvl="1"/>
            <a:endParaRPr lang="en-US" sz="2000" dirty="0"/>
          </a:p>
        </p:txBody>
      </p:sp>
    </p:spTree>
    <p:extLst>
      <p:ext uri="{BB962C8B-B14F-4D97-AF65-F5344CB8AC3E}">
        <p14:creationId xmlns:p14="http://schemas.microsoft.com/office/powerpoint/2010/main" val="3410991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Not so fast…</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smtClean="0"/>
              <a:t>When </a:t>
            </a:r>
            <a:r>
              <a:rPr lang="en-US" sz="2400" dirty="0"/>
              <a:t>the Constitution came up to be voted on by the States for approval, </a:t>
            </a:r>
            <a:r>
              <a:rPr lang="en-US" sz="2400" dirty="0">
                <a:solidFill>
                  <a:srgbClr val="C00000"/>
                </a:solidFill>
              </a:rPr>
              <a:t>two sides formed over </a:t>
            </a:r>
            <a:r>
              <a:rPr lang="en-US" sz="2400" dirty="0" smtClean="0">
                <a:solidFill>
                  <a:srgbClr val="C00000"/>
                </a:solidFill>
              </a:rPr>
              <a:t>these issues:</a:t>
            </a:r>
          </a:p>
          <a:p>
            <a:pPr lvl="1"/>
            <a:r>
              <a:rPr lang="en-US" sz="2000" dirty="0" smtClean="0">
                <a:solidFill>
                  <a:srgbClr val="C00000"/>
                </a:solidFill>
              </a:rPr>
              <a:t>No Bill of Rights</a:t>
            </a:r>
            <a:r>
              <a:rPr lang="en-US" sz="2000" dirty="0" smtClean="0"/>
              <a:t>: originally the Constitution had no guaranteed rights for the people; Madison and others believed the government was limited by design</a:t>
            </a:r>
          </a:p>
          <a:p>
            <a:pPr lvl="1"/>
            <a:endParaRPr lang="en-US" sz="2000" b="1" u="sng" dirty="0" smtClean="0"/>
          </a:p>
          <a:p>
            <a:pPr lvl="1"/>
            <a:r>
              <a:rPr lang="en-US" sz="2000" b="1" u="sng" dirty="0" smtClean="0">
                <a:solidFill>
                  <a:srgbClr val="C00000"/>
                </a:solidFill>
              </a:rPr>
              <a:t>“Necessary and Proper” clause</a:t>
            </a:r>
            <a:r>
              <a:rPr lang="en-US" sz="2000" dirty="0" smtClean="0">
                <a:solidFill>
                  <a:srgbClr val="C00000"/>
                </a:solidFill>
              </a:rPr>
              <a:t>: gave Congress “implied powers” meaning it allowed them to have powers they believed they needed to do their job</a:t>
            </a:r>
            <a:r>
              <a:rPr lang="en-US" sz="2000" dirty="0" smtClean="0"/>
              <a:t>; many worried this would let government get too strong</a:t>
            </a:r>
          </a:p>
          <a:p>
            <a:pPr lvl="1"/>
            <a:endParaRPr lang="en-US" sz="2000" dirty="0"/>
          </a:p>
          <a:p>
            <a:pPr lvl="1"/>
            <a:r>
              <a:rPr lang="en-US" sz="2000" dirty="0" smtClean="0">
                <a:solidFill>
                  <a:srgbClr val="C00000"/>
                </a:solidFill>
              </a:rPr>
              <a:t>Supremacy clause: National government is supreme to the states</a:t>
            </a:r>
            <a:endParaRPr lang="en-US" sz="2000" dirty="0">
              <a:solidFill>
                <a:srgbClr val="C00000"/>
              </a:solidFill>
            </a:endParaRPr>
          </a:p>
          <a:p>
            <a:pPr lvl="2"/>
            <a:r>
              <a:rPr lang="en-US" sz="1800" dirty="0" smtClean="0">
                <a:solidFill>
                  <a:srgbClr val="C00000"/>
                </a:solidFill>
              </a:rPr>
              <a:t>States lost A LOT of freedom and power</a:t>
            </a:r>
            <a:endParaRPr lang="en-US" sz="1800" dirty="0">
              <a:solidFill>
                <a:srgbClr val="C00000"/>
              </a:solidFill>
            </a:endParaRPr>
          </a:p>
        </p:txBody>
      </p:sp>
    </p:spTree>
    <p:extLst>
      <p:ext uri="{BB962C8B-B14F-4D97-AF65-F5344CB8AC3E}">
        <p14:creationId xmlns:p14="http://schemas.microsoft.com/office/powerpoint/2010/main" val="4291681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Discussion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solidFill>
                  <a:srgbClr val="0070C0"/>
                </a:solidFill>
              </a:rPr>
              <a:t>What was the intended purpose to create separate branches of the government?</a:t>
            </a:r>
          </a:p>
          <a:p>
            <a:endParaRPr lang="en-US" dirty="0">
              <a:solidFill>
                <a:srgbClr val="0070C0"/>
              </a:solidFill>
            </a:endParaRPr>
          </a:p>
          <a:p>
            <a:r>
              <a:rPr lang="en-US" dirty="0" smtClean="0">
                <a:solidFill>
                  <a:srgbClr val="0070C0"/>
                </a:solidFill>
              </a:rPr>
              <a:t>What is the difference between enumerated and reserved powers?</a:t>
            </a:r>
          </a:p>
          <a:p>
            <a:endParaRPr lang="en-US" dirty="0">
              <a:solidFill>
                <a:srgbClr val="0070C0"/>
              </a:solidFill>
            </a:endParaRPr>
          </a:p>
          <a:p>
            <a:r>
              <a:rPr lang="en-US" dirty="0" smtClean="0">
                <a:solidFill>
                  <a:srgbClr val="0070C0"/>
                </a:solidFill>
              </a:rPr>
              <a:t>Assess the “necessary and proper” clause. (What could be good about it? What could be bad about it? Then decide if it would be worth it.)</a:t>
            </a:r>
            <a:endParaRPr lang="en-US" dirty="0">
              <a:solidFill>
                <a:srgbClr val="0070C0"/>
              </a:solidFill>
            </a:endParaRPr>
          </a:p>
        </p:txBody>
      </p:sp>
    </p:spTree>
    <p:extLst>
      <p:ext uri="{BB962C8B-B14F-4D97-AF65-F5344CB8AC3E}">
        <p14:creationId xmlns:p14="http://schemas.microsoft.com/office/powerpoint/2010/main" val="27113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Federalists</a:t>
            </a:r>
            <a:endParaRPr lang="en-US" b="1" u="sng" dirty="0">
              <a:solidFill>
                <a:srgbClr val="C00000"/>
              </a:solidFill>
            </a:endParaRPr>
          </a:p>
        </p:txBody>
      </p:sp>
      <p:sp>
        <p:nvSpPr>
          <p:cNvPr id="3" name="Content Placeholder 2"/>
          <p:cNvSpPr>
            <a:spLocks noGrp="1"/>
          </p:cNvSpPr>
          <p:nvPr>
            <p:ph idx="1"/>
          </p:nvPr>
        </p:nvSpPr>
        <p:spPr/>
        <p:txBody>
          <a:bodyPr>
            <a:normAutofit/>
          </a:bodyPr>
          <a:lstStyle/>
          <a:p>
            <a:r>
              <a:rPr lang="en-US" sz="2000" dirty="0" smtClean="0">
                <a:solidFill>
                  <a:srgbClr val="C00000"/>
                </a:solidFill>
              </a:rPr>
              <a:t>Group of people who believe the Constitution should be approved (ratified) </a:t>
            </a:r>
          </a:p>
          <a:p>
            <a:r>
              <a:rPr lang="en-US" sz="2000" dirty="0" smtClean="0">
                <a:solidFill>
                  <a:srgbClr val="C00000"/>
                </a:solidFill>
              </a:rPr>
              <a:t>Beliefs:</a:t>
            </a:r>
          </a:p>
          <a:p>
            <a:pPr lvl="1"/>
            <a:r>
              <a:rPr lang="en-US" sz="1800" dirty="0" smtClean="0">
                <a:solidFill>
                  <a:srgbClr val="C00000"/>
                </a:solidFill>
              </a:rPr>
              <a:t>Did not believe a Bill of Rights was needed</a:t>
            </a:r>
          </a:p>
          <a:p>
            <a:pPr lvl="2"/>
            <a:r>
              <a:rPr lang="en-US" sz="1600" dirty="0" smtClean="0"/>
              <a:t>The principle of Constitution would protect the people</a:t>
            </a:r>
          </a:p>
          <a:p>
            <a:pPr lvl="2"/>
            <a:r>
              <a:rPr lang="en-US" sz="1600" dirty="0" smtClean="0"/>
              <a:t>Bill of Rights is too specific, cannot include all rights</a:t>
            </a:r>
          </a:p>
          <a:p>
            <a:pPr lvl="1"/>
            <a:r>
              <a:rPr lang="en-US" sz="1800" dirty="0" smtClean="0">
                <a:solidFill>
                  <a:srgbClr val="C00000"/>
                </a:solidFill>
              </a:rPr>
              <a:t>Supported the “necessary and proper” clause</a:t>
            </a:r>
          </a:p>
          <a:p>
            <a:pPr lvl="2"/>
            <a:r>
              <a:rPr lang="en-US" sz="1600" dirty="0" smtClean="0"/>
              <a:t>Allowed Congress to work well and get things done </a:t>
            </a:r>
          </a:p>
          <a:p>
            <a:pPr lvl="1"/>
            <a:r>
              <a:rPr lang="en-US" sz="1800" dirty="0" smtClean="0">
                <a:solidFill>
                  <a:srgbClr val="C00000"/>
                </a:solidFill>
              </a:rPr>
              <a:t>Believed they allowed states to keep some power (reserved powers) but not too much</a:t>
            </a:r>
          </a:p>
          <a:p>
            <a:endParaRPr lang="en-US" sz="2000" dirty="0">
              <a:solidFill>
                <a:srgbClr val="C00000"/>
              </a:solidFill>
            </a:endParaRPr>
          </a:p>
        </p:txBody>
      </p:sp>
      <p:pic>
        <p:nvPicPr>
          <p:cNvPr id="2050" name="Picture 2" descr="https://lawrules.files.wordpress.com/2011/06/constitution_quill_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566" y="4893275"/>
            <a:ext cx="4584868" cy="18535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f/f0/JamesMad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704" y="104312"/>
            <a:ext cx="1695461" cy="20037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thefederalistpapers.org/wp-content/uploads/2011/0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377" y="104312"/>
            <a:ext cx="1829636" cy="199880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hefederalistpapers.org/wp-content/uploads/2011/03/john_jay_by_wrigh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7225" y="104312"/>
            <a:ext cx="1647975" cy="1998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43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C00000"/>
                </a:solidFill>
              </a:rPr>
              <a:t>Anti Federalists</a:t>
            </a:r>
            <a:endParaRPr lang="en-US" b="1" u="sng" dirty="0">
              <a:solidFill>
                <a:srgbClr val="C00000"/>
              </a:solidFill>
            </a:endParaRPr>
          </a:p>
        </p:txBody>
      </p:sp>
      <p:sp>
        <p:nvSpPr>
          <p:cNvPr id="3" name="Content Placeholder 2"/>
          <p:cNvSpPr>
            <a:spLocks noGrp="1"/>
          </p:cNvSpPr>
          <p:nvPr>
            <p:ph idx="1"/>
          </p:nvPr>
        </p:nvSpPr>
        <p:spPr/>
        <p:txBody>
          <a:bodyPr>
            <a:normAutofit/>
          </a:bodyPr>
          <a:lstStyle/>
          <a:p>
            <a:r>
              <a:rPr lang="en-US" sz="2000" dirty="0" smtClean="0">
                <a:solidFill>
                  <a:srgbClr val="C00000"/>
                </a:solidFill>
              </a:rPr>
              <a:t>Group of people against the approval of the Constitution unless it had certain changes</a:t>
            </a:r>
          </a:p>
          <a:p>
            <a:r>
              <a:rPr lang="en-US" sz="2000" dirty="0" smtClean="0">
                <a:solidFill>
                  <a:srgbClr val="C00000"/>
                </a:solidFill>
              </a:rPr>
              <a:t>Beliefs:</a:t>
            </a:r>
          </a:p>
          <a:p>
            <a:pPr lvl="1"/>
            <a:r>
              <a:rPr lang="en-US" sz="1800" dirty="0" smtClean="0">
                <a:solidFill>
                  <a:srgbClr val="C00000"/>
                </a:solidFill>
              </a:rPr>
              <a:t>Bill of Rights </a:t>
            </a:r>
            <a:r>
              <a:rPr lang="en-US" sz="1800" dirty="0" smtClean="0"/>
              <a:t>absolutely </a:t>
            </a:r>
            <a:r>
              <a:rPr lang="en-US" sz="1800" dirty="0" smtClean="0">
                <a:solidFill>
                  <a:srgbClr val="C00000"/>
                </a:solidFill>
              </a:rPr>
              <a:t>necessary</a:t>
            </a:r>
          </a:p>
          <a:p>
            <a:pPr lvl="2"/>
            <a:r>
              <a:rPr lang="en-US" sz="1600" dirty="0" smtClean="0"/>
              <a:t>Without it, government could abuse the people(remember Britain?)</a:t>
            </a:r>
          </a:p>
          <a:p>
            <a:pPr lvl="1"/>
            <a:r>
              <a:rPr lang="en-US" sz="1800" dirty="0" smtClean="0">
                <a:solidFill>
                  <a:srgbClr val="C00000"/>
                </a:solidFill>
              </a:rPr>
              <a:t>Against the “necessary and proper” clause</a:t>
            </a:r>
          </a:p>
          <a:p>
            <a:pPr lvl="2"/>
            <a:r>
              <a:rPr lang="en-US" sz="1600" dirty="0" smtClean="0"/>
              <a:t>Believed it was a permission slip that allowed government to get more power</a:t>
            </a:r>
          </a:p>
          <a:p>
            <a:pPr lvl="1"/>
            <a:r>
              <a:rPr lang="en-US" sz="1800" dirty="0" smtClean="0">
                <a:solidFill>
                  <a:srgbClr val="C00000"/>
                </a:solidFill>
              </a:rPr>
              <a:t>Wanted states to keep more power; ensure limited national government</a:t>
            </a:r>
          </a:p>
        </p:txBody>
      </p:sp>
      <p:pic>
        <p:nvPicPr>
          <p:cNvPr id="3074" name="Picture 2" descr="http://judiciallearningcenter.org.s149822.gridserver.com/wp-content/uploads/2012/07/bill-of-r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172" y="4848224"/>
            <a:ext cx="611505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5.files.biography.com/image/upload/c_fit,cs_srgb,dpr_1.0,h_1200,q_80,w_1200/MTIwNjA4NjMzODQxMjIzMTg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194" y="-7289"/>
            <a:ext cx="1864561"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9/9f/Governor_Samuel_Adams.jpg"/>
          <p:cNvPicPr>
            <a:picLocks noChangeAspect="1" noChangeArrowheads="1"/>
          </p:cNvPicPr>
          <p:nvPr/>
        </p:nvPicPr>
        <p:blipFill rotWithShape="1">
          <a:blip r:embed="rId4">
            <a:extLst>
              <a:ext uri="{28A0092B-C50C-407E-A947-70E740481C1C}">
                <a14:useLocalDpi xmlns:a14="http://schemas.microsoft.com/office/drawing/2010/main" val="0"/>
              </a:ext>
            </a:extLst>
          </a:blip>
          <a:srcRect t="8983"/>
          <a:stretch/>
        </p:blipFill>
        <p:spPr bwMode="auto">
          <a:xfrm>
            <a:off x="8328873" y="-9211"/>
            <a:ext cx="1847266" cy="209775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4/46/T_Jefferson_by_Charles_Willson_Peale_1791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0672" y="0"/>
            <a:ext cx="1807160" cy="208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63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657165" y="98424"/>
            <a:ext cx="8750259" cy="6759575"/>
          </a:xfrm>
          <a:prstGeom prst="rect">
            <a:avLst/>
          </a:prstGeom>
        </p:spPr>
      </p:pic>
    </p:spTree>
    <p:extLst>
      <p:ext uri="{BB962C8B-B14F-4D97-AF65-F5344CB8AC3E}">
        <p14:creationId xmlns:p14="http://schemas.microsoft.com/office/powerpoint/2010/main" val="2760617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Debate</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solidFill>
                  <a:srgbClr val="C00000"/>
                </a:solidFill>
              </a:rPr>
              <a:t>Federalists wanted to gain support for the Constitution</a:t>
            </a:r>
          </a:p>
          <a:p>
            <a:r>
              <a:rPr lang="en-US" dirty="0" smtClean="0"/>
              <a:t>Lead Federalists printed numerous essays in New York newspapers to convince people</a:t>
            </a:r>
          </a:p>
          <a:p>
            <a:pPr lvl="1"/>
            <a:r>
              <a:rPr lang="en-US" dirty="0" smtClean="0">
                <a:solidFill>
                  <a:srgbClr val="C00000"/>
                </a:solidFill>
              </a:rPr>
              <a:t>Federalist Papers: </a:t>
            </a:r>
            <a:r>
              <a:rPr lang="en-US" dirty="0" smtClean="0"/>
              <a:t>written by James Madison, Alexander Hamilton and John Jay; </a:t>
            </a:r>
            <a:r>
              <a:rPr lang="en-US" dirty="0" smtClean="0">
                <a:solidFill>
                  <a:srgbClr val="C00000"/>
                </a:solidFill>
              </a:rPr>
              <a:t>defended Constitution</a:t>
            </a:r>
          </a:p>
          <a:p>
            <a:r>
              <a:rPr lang="en-US" dirty="0" smtClean="0">
                <a:solidFill>
                  <a:srgbClr val="C00000"/>
                </a:solidFill>
              </a:rPr>
              <a:t>Anti Federalists were less organized </a:t>
            </a:r>
            <a:r>
              <a:rPr lang="en-US" dirty="0" smtClean="0"/>
              <a:t>but wrote their own letters and speeches warning against the government having too much power</a:t>
            </a:r>
          </a:p>
          <a:p>
            <a:r>
              <a:rPr lang="en-US" dirty="0" smtClean="0">
                <a:solidFill>
                  <a:srgbClr val="C00000"/>
                </a:solidFill>
              </a:rPr>
              <a:t>The debate came down to a Bill of Rights</a:t>
            </a:r>
          </a:p>
          <a:p>
            <a:pPr lvl="1"/>
            <a:r>
              <a:rPr lang="en-US" dirty="0" smtClean="0">
                <a:solidFill>
                  <a:srgbClr val="C00000"/>
                </a:solidFill>
              </a:rPr>
              <a:t>Federalists agreed to add it </a:t>
            </a:r>
            <a:r>
              <a:rPr lang="en-US" dirty="0" smtClean="0"/>
              <a:t>after the Constitution was approved; </a:t>
            </a:r>
          </a:p>
          <a:p>
            <a:pPr marL="274320" lvl="1" indent="0">
              <a:buNone/>
            </a:pPr>
            <a:r>
              <a:rPr lang="en-US" dirty="0" smtClean="0"/>
              <a:t>anti Federalists agreed </a:t>
            </a:r>
            <a:endParaRPr lang="en-US" dirty="0"/>
          </a:p>
        </p:txBody>
      </p:sp>
      <p:pic>
        <p:nvPicPr>
          <p:cNvPr id="4098" name="Picture 2" descr="http://mediad.publicbroadcasting.net/p/kut/files/styles/medium/public/201312/Screen_Shot_2013-12-09_at_11.05.34_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614" y="3789946"/>
            <a:ext cx="2964575" cy="2976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658357" y="137769"/>
            <a:ext cx="2114550" cy="2381250"/>
          </a:xfrm>
          <a:prstGeom prst="rect">
            <a:avLst/>
          </a:prstGeom>
        </p:spPr>
      </p:pic>
    </p:spTree>
    <p:extLst>
      <p:ext uri="{BB962C8B-B14F-4D97-AF65-F5344CB8AC3E}">
        <p14:creationId xmlns:p14="http://schemas.microsoft.com/office/powerpoint/2010/main" val="2725133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Federalist Papers</a:t>
            </a:r>
            <a:endParaRPr lang="en-US" dirty="0"/>
          </a:p>
        </p:txBody>
      </p:sp>
      <p:sp>
        <p:nvSpPr>
          <p:cNvPr id="3" name="Content Placeholder 2"/>
          <p:cNvSpPr>
            <a:spLocks noGrp="1"/>
          </p:cNvSpPr>
          <p:nvPr>
            <p:ph idx="1"/>
          </p:nvPr>
        </p:nvSpPr>
        <p:spPr/>
        <p:txBody>
          <a:bodyPr/>
          <a:lstStyle/>
          <a:p>
            <a:pPr marL="0" indent="0">
              <a:buNone/>
            </a:pPr>
            <a:r>
              <a:rPr lang="en-US" sz="2400" dirty="0"/>
              <a:t>Federalist </a:t>
            </a:r>
            <a:r>
              <a:rPr lang="en-US" sz="2400" dirty="0" smtClean="0"/>
              <a:t>51</a:t>
            </a:r>
            <a:r>
              <a:rPr lang="en-US" sz="2400" dirty="0" smtClean="0"/>
              <a:t> </a:t>
            </a:r>
            <a:r>
              <a:rPr lang="en-US" sz="2400" dirty="0"/>
              <a:t>by James Madison from </a:t>
            </a:r>
            <a:r>
              <a:rPr lang="en-US" sz="2400" i="1" dirty="0"/>
              <a:t>The Federalist Papers</a:t>
            </a:r>
            <a:r>
              <a:rPr lang="en-US" sz="2400" dirty="0"/>
              <a:t>:</a:t>
            </a:r>
          </a:p>
          <a:p>
            <a:pPr marL="0" indent="0">
              <a:buNone/>
            </a:pPr>
            <a:r>
              <a:rPr lang="en-US" sz="2400" dirty="0"/>
              <a:t> </a:t>
            </a:r>
            <a:r>
              <a:rPr lang="en-US" sz="2400" dirty="0" smtClean="0"/>
              <a:t>“</a:t>
            </a:r>
            <a:r>
              <a:rPr lang="en-US" sz="2400" dirty="0"/>
              <a:t>If men were angels, no government would be necessary. If angels were to govern men</a:t>
            </a:r>
            <a:r>
              <a:rPr lang="en-US" sz="2400" dirty="0" smtClean="0"/>
              <a:t>, [no controls] </a:t>
            </a:r>
            <a:r>
              <a:rPr lang="en-US" sz="2400" dirty="0"/>
              <a:t>on government would be necessary. In framing a government which is to be administered by men over men, the great difficulty lies in this: you must first enable the government to control the governed; and in the next place oblige it to control itself. A dependence on the people is, no doubt, the primary control on the government;”</a:t>
            </a:r>
          </a:p>
          <a:p>
            <a:endParaRPr lang="en-US" dirty="0"/>
          </a:p>
        </p:txBody>
      </p:sp>
    </p:spTree>
    <p:extLst>
      <p:ext uri="{BB962C8B-B14F-4D97-AF65-F5344CB8AC3E}">
        <p14:creationId xmlns:p14="http://schemas.microsoft.com/office/powerpoint/2010/main" val="35441821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3983</TotalTime>
  <Words>743</Words>
  <Application>Microsoft Office PowerPoint</Application>
  <PresentationFormat>Custom</PresentationFormat>
  <Paragraphs>59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Savon</vt:lpstr>
      <vt:lpstr>Debating the Constitution</vt:lpstr>
      <vt:lpstr>What the Constitution Created</vt:lpstr>
      <vt:lpstr>Not so fast…</vt:lpstr>
      <vt:lpstr>Discussion</vt:lpstr>
      <vt:lpstr>Federalists</vt:lpstr>
      <vt:lpstr>Anti Federalists</vt:lpstr>
      <vt:lpstr>PowerPoint Presentation</vt:lpstr>
      <vt:lpstr>The Debate</vt:lpstr>
      <vt:lpstr>The Federalist Papers</vt:lpstr>
      <vt:lpstr>The Federalist Papers</vt:lpstr>
      <vt:lpstr>Reflection</vt:lpstr>
    </vt:vector>
  </TitlesOfParts>
  <Company>CMCSS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over the Constitution</dc:title>
  <dc:creator>Eric Thieleman</dc:creator>
  <cp:lastModifiedBy>Caiden</cp:lastModifiedBy>
  <cp:revision>23</cp:revision>
  <cp:lastPrinted>2017-10-17T01:46:37Z</cp:lastPrinted>
  <dcterms:created xsi:type="dcterms:W3CDTF">2015-10-21T02:04:50Z</dcterms:created>
  <dcterms:modified xsi:type="dcterms:W3CDTF">2018-10-14T22:30:05Z</dcterms:modified>
</cp:coreProperties>
</file>