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64" r:id="rId2"/>
    <p:sldId id="265" r:id="rId3"/>
    <p:sldId id="266" r:id="rId4"/>
    <p:sldId id="256" r:id="rId5"/>
    <p:sldId id="257" r:id="rId6"/>
    <p:sldId id="258" r:id="rId7"/>
    <p:sldId id="259" r:id="rId8"/>
    <p:sldId id="260" r:id="rId9"/>
    <p:sldId id="263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032" autoAdjust="0"/>
    <p:restoredTop sz="94660" autoAdjust="0"/>
  </p:normalViewPr>
  <p:slideViewPr>
    <p:cSldViewPr snapToGrid="0">
      <p:cViewPr varScale="1">
        <p:scale>
          <a:sx n="61" d="100"/>
          <a:sy n="61" d="100"/>
        </p:scale>
        <p:origin x="78" y="3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05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A53D13-7756-3044-B0DF-41AB6E7D7B03}" type="doc">
      <dgm:prSet loTypeId="urn:microsoft.com/office/officeart/2005/8/layout/process1" loCatId="" qsTypeId="urn:microsoft.com/office/officeart/2005/8/quickstyle/simple1" qsCatId="simple" csTypeId="urn:microsoft.com/office/officeart/2005/8/colors/accent0_1" csCatId="mainScheme" phldr="1"/>
      <dgm:spPr/>
    </dgm:pt>
    <dgm:pt modelId="{60DA64B4-2A3C-B448-BE55-2773DE32F790}">
      <dgm:prSet phldrT="[Text]"/>
      <dgm:spPr/>
      <dgm:t>
        <a:bodyPr/>
        <a:lstStyle/>
        <a:p>
          <a:r>
            <a:rPr lang="en-US"/>
            <a:t>Negotiated treaties with Indians to cede land in the Northwest Territory</a:t>
          </a:r>
        </a:p>
      </dgm:t>
    </dgm:pt>
    <dgm:pt modelId="{7155DB04-58D0-EE40-BA1F-B8C500409EC0}" type="parTrans" cxnId="{B33800B5-6696-074B-A28A-B7ECB074E247}">
      <dgm:prSet/>
      <dgm:spPr/>
      <dgm:t>
        <a:bodyPr/>
        <a:lstStyle/>
        <a:p>
          <a:endParaRPr lang="en-US"/>
        </a:p>
      </dgm:t>
    </dgm:pt>
    <dgm:pt modelId="{E7B28B53-638C-2140-9615-FDF45659EBD1}" type="sibTrans" cxnId="{B33800B5-6696-074B-A28A-B7ECB074E247}">
      <dgm:prSet/>
      <dgm:spPr/>
      <dgm:t>
        <a:bodyPr/>
        <a:lstStyle/>
        <a:p>
          <a:endParaRPr lang="en-US"/>
        </a:p>
      </dgm:t>
    </dgm:pt>
    <dgm:pt modelId="{94234488-77B6-7D49-B786-23EB8166E401}">
      <dgm:prSet phldrT="[Text]"/>
      <dgm:spPr/>
      <dgm:t>
        <a:bodyPr/>
        <a:lstStyle/>
        <a:p>
          <a:r>
            <a:rPr lang="en-US"/>
            <a:t>Defeated Tecumseh at the Battle of Tippecanoe</a:t>
          </a:r>
        </a:p>
      </dgm:t>
    </dgm:pt>
    <dgm:pt modelId="{53DCD99C-9BA9-A340-AEA3-1145683E5B71}" type="parTrans" cxnId="{7EC429F0-9E57-414A-BBDD-B214E1F1F937}">
      <dgm:prSet/>
      <dgm:spPr/>
      <dgm:t>
        <a:bodyPr/>
        <a:lstStyle/>
        <a:p>
          <a:endParaRPr lang="en-US"/>
        </a:p>
      </dgm:t>
    </dgm:pt>
    <dgm:pt modelId="{B5613C04-2014-D643-992D-DE52D94A1CDC}" type="sibTrans" cxnId="{7EC429F0-9E57-414A-BBDD-B214E1F1F937}">
      <dgm:prSet/>
      <dgm:spPr/>
      <dgm:t>
        <a:bodyPr/>
        <a:lstStyle/>
        <a:p>
          <a:endParaRPr lang="en-US"/>
        </a:p>
      </dgm:t>
    </dgm:pt>
    <dgm:pt modelId="{81DF8A1C-BDF8-DE4F-BCF6-F4BB97650524}">
      <dgm:prSet phldrT="[Text]"/>
      <dgm:spPr/>
      <dgm:t>
        <a:bodyPr/>
        <a:lstStyle/>
        <a:p>
          <a:r>
            <a:rPr lang="en-US"/>
            <a:t>Secured the northwest boundary of the U.S. at the Battle of the Thames in the War of 1812</a:t>
          </a:r>
        </a:p>
      </dgm:t>
    </dgm:pt>
    <dgm:pt modelId="{195785FE-8B15-6845-9B5A-6E159FD1EF0E}" type="parTrans" cxnId="{B9A7C1F0-7099-1A42-8C62-5C3208CE91CC}">
      <dgm:prSet/>
      <dgm:spPr/>
      <dgm:t>
        <a:bodyPr/>
        <a:lstStyle/>
        <a:p>
          <a:endParaRPr lang="en-US"/>
        </a:p>
      </dgm:t>
    </dgm:pt>
    <dgm:pt modelId="{E9B39C7E-386A-C644-B1E5-2928BEBCF5CA}" type="sibTrans" cxnId="{B9A7C1F0-7099-1A42-8C62-5C3208CE91CC}">
      <dgm:prSet/>
      <dgm:spPr/>
      <dgm:t>
        <a:bodyPr/>
        <a:lstStyle/>
        <a:p>
          <a:endParaRPr lang="en-US"/>
        </a:p>
      </dgm:t>
    </dgm:pt>
    <dgm:pt modelId="{DCB685F3-4DB9-7E41-8295-1ACFFE79CB9D}" type="pres">
      <dgm:prSet presAssocID="{58A53D13-7756-3044-B0DF-41AB6E7D7B03}" presName="Name0" presStyleCnt="0">
        <dgm:presLayoutVars>
          <dgm:dir/>
          <dgm:resizeHandles val="exact"/>
        </dgm:presLayoutVars>
      </dgm:prSet>
      <dgm:spPr/>
    </dgm:pt>
    <dgm:pt modelId="{62FB97FB-BF57-4346-B15E-71DC516AACFA}" type="pres">
      <dgm:prSet presAssocID="{60DA64B4-2A3C-B448-BE55-2773DE32F79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61FC01-548F-664A-BFEE-645956684582}" type="pres">
      <dgm:prSet presAssocID="{E7B28B53-638C-2140-9615-FDF45659EBD1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1A5CFE7-B591-9D47-A49A-BC0541572F1B}" type="pres">
      <dgm:prSet presAssocID="{E7B28B53-638C-2140-9615-FDF45659EBD1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3456E249-AB45-9A40-82CF-8C41F7523B45}" type="pres">
      <dgm:prSet presAssocID="{94234488-77B6-7D49-B786-23EB8166E40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DB28A2-B051-7740-8A5A-0ED2DE250C38}" type="pres">
      <dgm:prSet presAssocID="{B5613C04-2014-D643-992D-DE52D94A1CD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202C162-B8BD-0D4B-A0DD-9190DD25D101}" type="pres">
      <dgm:prSet presAssocID="{B5613C04-2014-D643-992D-DE52D94A1CD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5ED84C8E-3FCF-AF48-8904-6222F2D659A7}" type="pres">
      <dgm:prSet presAssocID="{81DF8A1C-BDF8-DE4F-BCF6-F4BB9765052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26B81C-6043-4B6F-A621-C2BF371D0C54}" type="presOf" srcId="{60DA64B4-2A3C-B448-BE55-2773DE32F790}" destId="{62FB97FB-BF57-4346-B15E-71DC516AACFA}" srcOrd="0" destOrd="0" presId="urn:microsoft.com/office/officeart/2005/8/layout/process1"/>
    <dgm:cxn modelId="{C36A9E78-4FD1-4F65-809E-6E345566C424}" type="presOf" srcId="{58A53D13-7756-3044-B0DF-41AB6E7D7B03}" destId="{DCB685F3-4DB9-7E41-8295-1ACFFE79CB9D}" srcOrd="0" destOrd="0" presId="urn:microsoft.com/office/officeart/2005/8/layout/process1"/>
    <dgm:cxn modelId="{B33800B5-6696-074B-A28A-B7ECB074E247}" srcId="{58A53D13-7756-3044-B0DF-41AB6E7D7B03}" destId="{60DA64B4-2A3C-B448-BE55-2773DE32F790}" srcOrd="0" destOrd="0" parTransId="{7155DB04-58D0-EE40-BA1F-B8C500409EC0}" sibTransId="{E7B28B53-638C-2140-9615-FDF45659EBD1}"/>
    <dgm:cxn modelId="{4EE0B8ED-1268-4C9E-AA95-6794FB38F303}" type="presOf" srcId="{81DF8A1C-BDF8-DE4F-BCF6-F4BB97650524}" destId="{5ED84C8E-3FCF-AF48-8904-6222F2D659A7}" srcOrd="0" destOrd="0" presId="urn:microsoft.com/office/officeart/2005/8/layout/process1"/>
    <dgm:cxn modelId="{41753AE5-A4D1-4D1D-B30F-E412FE492659}" type="presOf" srcId="{B5613C04-2014-D643-992D-DE52D94A1CDC}" destId="{1202C162-B8BD-0D4B-A0DD-9190DD25D101}" srcOrd="1" destOrd="0" presId="urn:microsoft.com/office/officeart/2005/8/layout/process1"/>
    <dgm:cxn modelId="{7EC429F0-9E57-414A-BBDD-B214E1F1F937}" srcId="{58A53D13-7756-3044-B0DF-41AB6E7D7B03}" destId="{94234488-77B6-7D49-B786-23EB8166E401}" srcOrd="1" destOrd="0" parTransId="{53DCD99C-9BA9-A340-AEA3-1145683E5B71}" sibTransId="{B5613C04-2014-D643-992D-DE52D94A1CDC}"/>
    <dgm:cxn modelId="{B9A7C1F0-7099-1A42-8C62-5C3208CE91CC}" srcId="{58A53D13-7756-3044-B0DF-41AB6E7D7B03}" destId="{81DF8A1C-BDF8-DE4F-BCF6-F4BB97650524}" srcOrd="2" destOrd="0" parTransId="{195785FE-8B15-6845-9B5A-6E159FD1EF0E}" sibTransId="{E9B39C7E-386A-C644-B1E5-2928BEBCF5CA}"/>
    <dgm:cxn modelId="{96D59149-40B2-482F-86F5-D41CF83B648E}" type="presOf" srcId="{B5613C04-2014-D643-992D-DE52D94A1CDC}" destId="{71DB28A2-B051-7740-8A5A-0ED2DE250C38}" srcOrd="0" destOrd="0" presId="urn:microsoft.com/office/officeart/2005/8/layout/process1"/>
    <dgm:cxn modelId="{D8814B45-E85F-48D2-BC4F-FBAD5C5A3D88}" type="presOf" srcId="{94234488-77B6-7D49-B786-23EB8166E401}" destId="{3456E249-AB45-9A40-82CF-8C41F7523B45}" srcOrd="0" destOrd="0" presId="urn:microsoft.com/office/officeart/2005/8/layout/process1"/>
    <dgm:cxn modelId="{5EACC240-B71C-4945-B3F2-6253A4408E76}" type="presOf" srcId="{E7B28B53-638C-2140-9615-FDF45659EBD1}" destId="{D1A5CFE7-B591-9D47-A49A-BC0541572F1B}" srcOrd="1" destOrd="0" presId="urn:microsoft.com/office/officeart/2005/8/layout/process1"/>
    <dgm:cxn modelId="{150EB14E-A24E-4264-AD13-5C0090278C3B}" type="presOf" srcId="{E7B28B53-638C-2140-9615-FDF45659EBD1}" destId="{A461FC01-548F-664A-BFEE-645956684582}" srcOrd="0" destOrd="0" presId="urn:microsoft.com/office/officeart/2005/8/layout/process1"/>
    <dgm:cxn modelId="{2B6B8E81-2DC2-4A76-8E0A-578B7DE7C1AD}" type="presParOf" srcId="{DCB685F3-4DB9-7E41-8295-1ACFFE79CB9D}" destId="{62FB97FB-BF57-4346-B15E-71DC516AACFA}" srcOrd="0" destOrd="0" presId="urn:microsoft.com/office/officeart/2005/8/layout/process1"/>
    <dgm:cxn modelId="{6C9EF246-D947-41BD-958E-B5989879D24B}" type="presParOf" srcId="{DCB685F3-4DB9-7E41-8295-1ACFFE79CB9D}" destId="{A461FC01-548F-664A-BFEE-645956684582}" srcOrd="1" destOrd="0" presId="urn:microsoft.com/office/officeart/2005/8/layout/process1"/>
    <dgm:cxn modelId="{B87316A2-80D4-4A0F-B7AB-849331CD0DB3}" type="presParOf" srcId="{A461FC01-548F-664A-BFEE-645956684582}" destId="{D1A5CFE7-B591-9D47-A49A-BC0541572F1B}" srcOrd="0" destOrd="0" presId="urn:microsoft.com/office/officeart/2005/8/layout/process1"/>
    <dgm:cxn modelId="{DF334087-15AD-4CAE-BACD-84CECC123987}" type="presParOf" srcId="{DCB685F3-4DB9-7E41-8295-1ACFFE79CB9D}" destId="{3456E249-AB45-9A40-82CF-8C41F7523B45}" srcOrd="2" destOrd="0" presId="urn:microsoft.com/office/officeart/2005/8/layout/process1"/>
    <dgm:cxn modelId="{5E5EDA54-407D-41A0-86CA-8CDBAAAA0A03}" type="presParOf" srcId="{DCB685F3-4DB9-7E41-8295-1ACFFE79CB9D}" destId="{71DB28A2-B051-7740-8A5A-0ED2DE250C38}" srcOrd="3" destOrd="0" presId="urn:microsoft.com/office/officeart/2005/8/layout/process1"/>
    <dgm:cxn modelId="{73D3AACF-1D49-4E80-BA9E-ACCF271DD314}" type="presParOf" srcId="{71DB28A2-B051-7740-8A5A-0ED2DE250C38}" destId="{1202C162-B8BD-0D4B-A0DD-9190DD25D101}" srcOrd="0" destOrd="0" presId="urn:microsoft.com/office/officeart/2005/8/layout/process1"/>
    <dgm:cxn modelId="{8A0A9DAE-EFF5-448F-BA75-D00C5A08166C}" type="presParOf" srcId="{DCB685F3-4DB9-7E41-8295-1ACFFE79CB9D}" destId="{5ED84C8E-3FCF-AF48-8904-6222F2D659A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9F571C-C777-C445-A5C3-3C22E5C63670}" type="doc">
      <dgm:prSet loTypeId="urn:microsoft.com/office/officeart/2005/8/layout/process1" loCatId="" qsTypeId="urn:microsoft.com/office/officeart/2005/8/quickstyle/simple1" qsCatId="simple" csTypeId="urn:microsoft.com/office/officeart/2005/8/colors/accent0_1" csCatId="mainScheme" phldr="1"/>
      <dgm:spPr/>
    </dgm:pt>
    <dgm:pt modelId="{0CCFF02C-C768-FF48-AA36-9EBFBF3D2E9D}">
      <dgm:prSet phldrT="[Text]"/>
      <dgm:spPr/>
      <dgm:t>
        <a:bodyPr/>
        <a:lstStyle/>
        <a:p>
          <a:r>
            <a:rPr lang="en-US"/>
            <a:t>War of 1812</a:t>
          </a:r>
        </a:p>
      </dgm:t>
    </dgm:pt>
    <dgm:pt modelId="{986864D1-5BC5-F64F-8D0C-270B3A4E0851}" type="parTrans" cxnId="{F81E137F-57D1-2C4F-8590-0231F02EC298}">
      <dgm:prSet/>
      <dgm:spPr/>
      <dgm:t>
        <a:bodyPr/>
        <a:lstStyle/>
        <a:p>
          <a:endParaRPr lang="en-US"/>
        </a:p>
      </dgm:t>
    </dgm:pt>
    <dgm:pt modelId="{BEEA02DF-71EC-2C45-B068-29B72DEEE480}" type="sibTrans" cxnId="{F81E137F-57D1-2C4F-8590-0231F02EC298}">
      <dgm:prSet/>
      <dgm:spPr/>
      <dgm:t>
        <a:bodyPr/>
        <a:lstStyle/>
        <a:p>
          <a:endParaRPr lang="en-US"/>
        </a:p>
      </dgm:t>
    </dgm:pt>
    <dgm:pt modelId="{A3896FE6-5371-A94A-98BC-27B10CC30043}">
      <dgm:prSet phldrT="[Text]"/>
      <dgm:spPr/>
      <dgm:t>
        <a:bodyPr/>
        <a:lstStyle/>
        <a:p>
          <a:r>
            <a:rPr lang="en-US"/>
            <a:t>?</a:t>
          </a:r>
        </a:p>
      </dgm:t>
    </dgm:pt>
    <dgm:pt modelId="{508E6C5C-5ACE-AE47-8D2E-0B9FB3A16759}" type="parTrans" cxnId="{85CC4825-4175-564B-A7AE-15306D1B6271}">
      <dgm:prSet/>
      <dgm:spPr/>
      <dgm:t>
        <a:bodyPr/>
        <a:lstStyle/>
        <a:p>
          <a:endParaRPr lang="en-US"/>
        </a:p>
      </dgm:t>
    </dgm:pt>
    <dgm:pt modelId="{ABF97516-EC2D-F64A-9CCE-AC380F192FB1}" type="sibTrans" cxnId="{85CC4825-4175-564B-A7AE-15306D1B6271}">
      <dgm:prSet/>
      <dgm:spPr/>
      <dgm:t>
        <a:bodyPr/>
        <a:lstStyle/>
        <a:p>
          <a:endParaRPr lang="en-US"/>
        </a:p>
      </dgm:t>
    </dgm:pt>
    <dgm:pt modelId="{B24DE35C-E1ED-5745-BBDD-2F51AC6FF79A}" type="pres">
      <dgm:prSet presAssocID="{8F9F571C-C777-C445-A5C3-3C22E5C63670}" presName="Name0" presStyleCnt="0">
        <dgm:presLayoutVars>
          <dgm:dir/>
          <dgm:resizeHandles val="exact"/>
        </dgm:presLayoutVars>
      </dgm:prSet>
      <dgm:spPr/>
    </dgm:pt>
    <dgm:pt modelId="{88E30BA6-D605-F748-9268-0060807F35D1}" type="pres">
      <dgm:prSet presAssocID="{0CCFF02C-C768-FF48-AA36-9EBFBF3D2E9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2192F-C398-844F-8F5D-B79AF2423E0F}" type="pres">
      <dgm:prSet presAssocID="{BEEA02DF-71EC-2C45-B068-29B72DEEE480}" presName="sibTrans" presStyleLbl="sibTrans2D1" presStyleIdx="0" presStyleCnt="1"/>
      <dgm:spPr/>
      <dgm:t>
        <a:bodyPr/>
        <a:lstStyle/>
        <a:p>
          <a:endParaRPr lang="en-US"/>
        </a:p>
      </dgm:t>
    </dgm:pt>
    <dgm:pt modelId="{B2C26E35-67E0-DE47-B74D-1F422ACB5DEC}" type="pres">
      <dgm:prSet presAssocID="{BEEA02DF-71EC-2C45-B068-29B72DEEE480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CD31C36E-7F17-6840-B5D4-6FE70513B876}" type="pres">
      <dgm:prSet presAssocID="{A3896FE6-5371-A94A-98BC-27B10CC3004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1E137F-57D1-2C4F-8590-0231F02EC298}" srcId="{8F9F571C-C777-C445-A5C3-3C22E5C63670}" destId="{0CCFF02C-C768-FF48-AA36-9EBFBF3D2E9D}" srcOrd="0" destOrd="0" parTransId="{986864D1-5BC5-F64F-8D0C-270B3A4E0851}" sibTransId="{BEEA02DF-71EC-2C45-B068-29B72DEEE480}"/>
    <dgm:cxn modelId="{C8E74EB0-D333-4B33-9A00-B2F90F65BB08}" type="presOf" srcId="{8F9F571C-C777-C445-A5C3-3C22E5C63670}" destId="{B24DE35C-E1ED-5745-BBDD-2F51AC6FF79A}" srcOrd="0" destOrd="0" presId="urn:microsoft.com/office/officeart/2005/8/layout/process1"/>
    <dgm:cxn modelId="{49E4AF8B-D970-4030-A290-EE602BAC3CFE}" type="presOf" srcId="{BEEA02DF-71EC-2C45-B068-29B72DEEE480}" destId="{B2C26E35-67E0-DE47-B74D-1F422ACB5DEC}" srcOrd="1" destOrd="0" presId="urn:microsoft.com/office/officeart/2005/8/layout/process1"/>
    <dgm:cxn modelId="{85CC4825-4175-564B-A7AE-15306D1B6271}" srcId="{8F9F571C-C777-C445-A5C3-3C22E5C63670}" destId="{A3896FE6-5371-A94A-98BC-27B10CC30043}" srcOrd="1" destOrd="0" parTransId="{508E6C5C-5ACE-AE47-8D2E-0B9FB3A16759}" sibTransId="{ABF97516-EC2D-F64A-9CCE-AC380F192FB1}"/>
    <dgm:cxn modelId="{D53B6B3A-C8A2-4FAD-8F0D-306D33D28D96}" type="presOf" srcId="{A3896FE6-5371-A94A-98BC-27B10CC30043}" destId="{CD31C36E-7F17-6840-B5D4-6FE70513B876}" srcOrd="0" destOrd="0" presId="urn:microsoft.com/office/officeart/2005/8/layout/process1"/>
    <dgm:cxn modelId="{537AC0F0-3722-44DA-A9A9-6C83F0461AF9}" type="presOf" srcId="{BEEA02DF-71EC-2C45-B068-29B72DEEE480}" destId="{2742192F-C398-844F-8F5D-B79AF2423E0F}" srcOrd="0" destOrd="0" presId="urn:microsoft.com/office/officeart/2005/8/layout/process1"/>
    <dgm:cxn modelId="{65FEF743-F9C1-4DCE-8B63-F3242DCC5CEC}" type="presOf" srcId="{0CCFF02C-C768-FF48-AA36-9EBFBF3D2E9D}" destId="{88E30BA6-D605-F748-9268-0060807F35D1}" srcOrd="0" destOrd="0" presId="urn:microsoft.com/office/officeart/2005/8/layout/process1"/>
    <dgm:cxn modelId="{B970D28F-897C-45FF-B48D-A6C8B5266CB7}" type="presParOf" srcId="{B24DE35C-E1ED-5745-BBDD-2F51AC6FF79A}" destId="{88E30BA6-D605-F748-9268-0060807F35D1}" srcOrd="0" destOrd="0" presId="urn:microsoft.com/office/officeart/2005/8/layout/process1"/>
    <dgm:cxn modelId="{B23D00FF-BDF4-46BB-9563-B716279505A3}" type="presParOf" srcId="{B24DE35C-E1ED-5745-BBDD-2F51AC6FF79A}" destId="{2742192F-C398-844F-8F5D-B79AF2423E0F}" srcOrd="1" destOrd="0" presId="urn:microsoft.com/office/officeart/2005/8/layout/process1"/>
    <dgm:cxn modelId="{311131DE-9751-40EF-B980-22DA9DD18338}" type="presParOf" srcId="{2742192F-C398-844F-8F5D-B79AF2423E0F}" destId="{B2C26E35-67E0-DE47-B74D-1F422ACB5DEC}" srcOrd="0" destOrd="0" presId="urn:microsoft.com/office/officeart/2005/8/layout/process1"/>
    <dgm:cxn modelId="{74D54526-AEE7-466A-A0F3-9AEDDBB6C217}" type="presParOf" srcId="{B24DE35C-E1ED-5745-BBDD-2F51AC6FF79A}" destId="{CD31C36E-7F17-6840-B5D4-6FE70513B87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B97FB-BF57-4346-B15E-71DC516AACFA}">
      <dsp:nvSpPr>
        <dsp:cNvPr id="0" name=""/>
        <dsp:cNvSpPr/>
      </dsp:nvSpPr>
      <dsp:spPr>
        <a:xfrm>
          <a:off x="8438" y="1034042"/>
          <a:ext cx="2522190" cy="15133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Negotiated treaties with Indians to cede land in the Northwest Territory</a:t>
          </a:r>
        </a:p>
      </dsp:txBody>
      <dsp:txXfrm>
        <a:off x="52761" y="1078365"/>
        <a:ext cx="2433544" cy="1424668"/>
      </dsp:txXfrm>
    </dsp:sp>
    <dsp:sp modelId="{A461FC01-548F-664A-BFEE-645956684582}">
      <dsp:nvSpPr>
        <dsp:cNvPr id="0" name=""/>
        <dsp:cNvSpPr/>
      </dsp:nvSpPr>
      <dsp:spPr>
        <a:xfrm>
          <a:off x="2782847" y="1477948"/>
          <a:ext cx="534704" cy="62550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782847" y="1603049"/>
        <a:ext cx="374293" cy="375301"/>
      </dsp:txXfrm>
    </dsp:sp>
    <dsp:sp modelId="{3456E249-AB45-9A40-82CF-8C41F7523B45}">
      <dsp:nvSpPr>
        <dsp:cNvPr id="0" name=""/>
        <dsp:cNvSpPr/>
      </dsp:nvSpPr>
      <dsp:spPr>
        <a:xfrm>
          <a:off x="3539504" y="1034042"/>
          <a:ext cx="2522190" cy="15133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Defeated Tecumseh at the Battle of Tippecanoe</a:t>
          </a:r>
        </a:p>
      </dsp:txBody>
      <dsp:txXfrm>
        <a:off x="3583827" y="1078365"/>
        <a:ext cx="2433544" cy="1424668"/>
      </dsp:txXfrm>
    </dsp:sp>
    <dsp:sp modelId="{71DB28A2-B051-7740-8A5A-0ED2DE250C38}">
      <dsp:nvSpPr>
        <dsp:cNvPr id="0" name=""/>
        <dsp:cNvSpPr/>
      </dsp:nvSpPr>
      <dsp:spPr>
        <a:xfrm>
          <a:off x="6313914" y="1477948"/>
          <a:ext cx="534704" cy="62550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6313914" y="1603049"/>
        <a:ext cx="374293" cy="375301"/>
      </dsp:txXfrm>
    </dsp:sp>
    <dsp:sp modelId="{5ED84C8E-3FCF-AF48-8904-6222F2D659A7}">
      <dsp:nvSpPr>
        <dsp:cNvPr id="0" name=""/>
        <dsp:cNvSpPr/>
      </dsp:nvSpPr>
      <dsp:spPr>
        <a:xfrm>
          <a:off x="7070571" y="1034042"/>
          <a:ext cx="2522190" cy="15133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Secured the northwest boundary of the U.S. at the Battle of the Thames in the War of 1812</a:t>
          </a:r>
        </a:p>
      </dsp:txBody>
      <dsp:txXfrm>
        <a:off x="7114894" y="1078365"/>
        <a:ext cx="2433544" cy="14246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E30BA6-D605-F748-9268-0060807F35D1}">
      <dsp:nvSpPr>
        <dsp:cNvPr id="0" name=""/>
        <dsp:cNvSpPr/>
      </dsp:nvSpPr>
      <dsp:spPr>
        <a:xfrm>
          <a:off x="1218" y="277809"/>
          <a:ext cx="2597746" cy="15586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/>
            <a:t>War of 1812</a:t>
          </a:r>
        </a:p>
      </dsp:txBody>
      <dsp:txXfrm>
        <a:off x="46869" y="323460"/>
        <a:ext cx="2506444" cy="1467345"/>
      </dsp:txXfrm>
    </dsp:sp>
    <dsp:sp modelId="{2742192F-C398-844F-8F5D-B79AF2423E0F}">
      <dsp:nvSpPr>
        <dsp:cNvPr id="0" name=""/>
        <dsp:cNvSpPr/>
      </dsp:nvSpPr>
      <dsp:spPr>
        <a:xfrm>
          <a:off x="2858738" y="735012"/>
          <a:ext cx="550722" cy="64424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2858738" y="863860"/>
        <a:ext cx="385505" cy="386545"/>
      </dsp:txXfrm>
    </dsp:sp>
    <dsp:sp modelId="{CD31C36E-7F17-6840-B5D4-6FE70513B876}">
      <dsp:nvSpPr>
        <dsp:cNvPr id="0" name=""/>
        <dsp:cNvSpPr/>
      </dsp:nvSpPr>
      <dsp:spPr>
        <a:xfrm>
          <a:off x="3638062" y="277809"/>
          <a:ext cx="2597746" cy="15586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/>
            <a:t>?</a:t>
          </a:r>
        </a:p>
      </dsp:txBody>
      <dsp:txXfrm>
        <a:off x="3683713" y="323460"/>
        <a:ext cx="2506444" cy="1467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3CBAC3-AC65-4244-B06A-010B1FD017E9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C6F58DC-2F58-483B-BB43-68B86A4B9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42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55835" y="275421"/>
            <a:ext cx="9601200" cy="1485900"/>
          </a:xfrm>
        </p:spPr>
        <p:txBody>
          <a:bodyPr/>
          <a:lstStyle/>
          <a:p>
            <a:r>
              <a:rPr lang="en-US" dirty="0" smtClean="0"/>
              <a:t>Daily </a:t>
            </a:r>
            <a:r>
              <a:rPr lang="en-US" smtClean="0"/>
              <a:t>Quiz </a:t>
            </a:r>
            <a:r>
              <a:rPr lang="en-US" smtClean="0"/>
              <a:t>11/29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929101"/>
              </p:ext>
            </p:extLst>
          </p:nvPr>
        </p:nvGraphicFramePr>
        <p:xfrm>
          <a:off x="1533098" y="734466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1533098" y="3493532"/>
            <a:ext cx="990372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1</a:t>
            </a:r>
            <a:r>
              <a:rPr lang="en-US" sz="3200" dirty="0" smtClean="0"/>
              <a:t>.  </a:t>
            </a:r>
            <a:r>
              <a:rPr lang="en-US" sz="3200" dirty="0"/>
              <a:t>Who is described in the sequence above?</a:t>
            </a:r>
          </a:p>
          <a:p>
            <a:r>
              <a:rPr lang="en-US" sz="3200" dirty="0" smtClean="0"/>
              <a:t>A</a:t>
            </a:r>
            <a:r>
              <a:rPr lang="en-US" sz="3200" dirty="0"/>
              <a:t>	Henry Clay</a:t>
            </a:r>
          </a:p>
          <a:p>
            <a:r>
              <a:rPr lang="en-US" sz="3200" dirty="0"/>
              <a:t>B	Andrew Jackson</a:t>
            </a:r>
          </a:p>
          <a:p>
            <a:r>
              <a:rPr lang="en-US" sz="3200" dirty="0"/>
              <a:t>C	Oliver Hazard Perry</a:t>
            </a:r>
          </a:p>
          <a:p>
            <a:r>
              <a:rPr lang="en-US" sz="3200" dirty="0"/>
              <a:t>D	William Henry Harrison</a:t>
            </a:r>
          </a:p>
        </p:txBody>
      </p:sp>
    </p:spTree>
    <p:extLst>
      <p:ext uri="{BB962C8B-B14F-4D97-AF65-F5344CB8AC3E}">
        <p14:creationId xmlns:p14="http://schemas.microsoft.com/office/powerpoint/2010/main" val="362715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Quiz </a:t>
            </a:r>
            <a:r>
              <a:rPr lang="en-US" dirty="0" smtClean="0"/>
              <a:t>11/29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2</a:t>
            </a:r>
            <a:r>
              <a:rPr lang="en-US" sz="2800" dirty="0" smtClean="0"/>
              <a:t>.  </a:t>
            </a:r>
            <a:r>
              <a:rPr lang="en-US" sz="2800" dirty="0"/>
              <a:t>Which American leader led militia and frontiersmen to victory over the British at New Orleans in 1814?</a:t>
            </a:r>
          </a:p>
          <a:p>
            <a:pPr marL="0" indent="0">
              <a:buNone/>
            </a:pPr>
            <a:r>
              <a:rPr lang="en-US" sz="2800" dirty="0"/>
              <a:t> </a:t>
            </a:r>
            <a:r>
              <a:rPr lang="en-US" sz="2800" dirty="0" smtClean="0"/>
              <a:t>A</a:t>
            </a:r>
            <a:r>
              <a:rPr lang="en-US" sz="2800" dirty="0"/>
              <a:t>	Henry Clay</a:t>
            </a:r>
          </a:p>
          <a:p>
            <a:pPr marL="0" indent="0">
              <a:buNone/>
            </a:pPr>
            <a:r>
              <a:rPr lang="en-US" sz="2800" dirty="0"/>
              <a:t>B	Andrew Jackson</a:t>
            </a:r>
          </a:p>
          <a:p>
            <a:pPr marL="0" indent="0">
              <a:buNone/>
            </a:pPr>
            <a:r>
              <a:rPr lang="en-US" sz="2800" dirty="0"/>
              <a:t>C	Oliver Hazard Perry</a:t>
            </a:r>
          </a:p>
          <a:p>
            <a:pPr marL="0" indent="0">
              <a:buNone/>
            </a:pPr>
            <a:r>
              <a:rPr lang="en-US" sz="2800" dirty="0"/>
              <a:t>D	William Henry Harrison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286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Quiz </a:t>
            </a:r>
            <a:r>
              <a:rPr lang="en-US" dirty="0" smtClean="0"/>
              <a:t>11/29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54886"/>
              </p:ext>
            </p:extLst>
          </p:nvPr>
        </p:nvGraphicFramePr>
        <p:xfrm>
          <a:off x="2879677" y="1528548"/>
          <a:ext cx="6237027" cy="2114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205552" y="3616361"/>
            <a:ext cx="98900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3</a:t>
            </a:r>
            <a:r>
              <a:rPr lang="en-US" sz="3200" dirty="0" smtClean="0"/>
              <a:t>.  </a:t>
            </a:r>
            <a:r>
              <a:rPr lang="en-US" sz="3200" dirty="0"/>
              <a:t>Which outcome completes the diagram?</a:t>
            </a:r>
          </a:p>
          <a:p>
            <a:r>
              <a:rPr lang="en-US" sz="3200" dirty="0" smtClean="0"/>
              <a:t>A</a:t>
            </a:r>
            <a:r>
              <a:rPr lang="en-US" sz="3200" dirty="0"/>
              <a:t>	increased unity and nationalism</a:t>
            </a:r>
          </a:p>
          <a:p>
            <a:r>
              <a:rPr lang="en-US" sz="3200" dirty="0"/>
              <a:t>B	expansion of national boundaries </a:t>
            </a:r>
          </a:p>
          <a:p>
            <a:r>
              <a:rPr lang="en-US" sz="3200" dirty="0"/>
              <a:t>C	settlement of the Oregon boundary</a:t>
            </a:r>
          </a:p>
          <a:p>
            <a:r>
              <a:rPr lang="en-US" sz="3200" dirty="0"/>
              <a:t>D	decreased manufacturing in New England</a:t>
            </a:r>
          </a:p>
        </p:txBody>
      </p:sp>
    </p:spTree>
    <p:extLst>
      <p:ext uri="{BB962C8B-B14F-4D97-AF65-F5344CB8AC3E}">
        <p14:creationId xmlns:p14="http://schemas.microsoft.com/office/powerpoint/2010/main" val="260983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America’s  Foreign Policy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Nationalis</a:t>
            </a: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</a:rPr>
              <a:t>Nationalism</a:t>
            </a:r>
            <a:r>
              <a:rPr lang="en-US" sz="2400" dirty="0" smtClean="0">
                <a:solidFill>
                  <a:srgbClr val="C00000"/>
                </a:solidFill>
              </a:rPr>
              <a:t> was a major impact of the War of 1812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Strong belief in one’s country; a desire to unite and do what is best for the nation as a whole</a:t>
            </a:r>
          </a:p>
          <a:p>
            <a:r>
              <a:rPr lang="en-US" sz="2400" dirty="0" smtClean="0"/>
              <a:t>As the nation began to establish itself, especially after the war, more and more people rallied around the idea of America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Why would the War of 1812 lead to a rise in nationalism? 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1026" name="Picture 2" descr="https://mysticalbootcamp.files.wordpress.com/2011/11/nationalism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989" y="0"/>
            <a:ext cx="4701756" cy="2355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us-coin-values-advisor.com/images/Allegiance%20to%20No%20Crow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5798" y="3941762"/>
            <a:ext cx="2886947" cy="291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62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Era of Good Feelings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125" y="1644650"/>
            <a:ext cx="10213675" cy="35814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Period of time when the Federalist Party collapses and fades away</a:t>
            </a:r>
          </a:p>
          <a:p>
            <a:pPr lvl="1"/>
            <a:r>
              <a:rPr lang="en-US" dirty="0" smtClean="0"/>
              <a:t>Primarily due to the lack of leaders (Hamilton was killed) and opposition to the War of 1812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Everyone a Democratic-Republican </a:t>
            </a:r>
            <a:r>
              <a:rPr lang="en-US" dirty="0" smtClean="0"/>
              <a:t>(</a:t>
            </a:r>
            <a:r>
              <a:rPr lang="en-US" dirty="0" err="1" smtClean="0"/>
              <a:t>sorta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Federalists didn’t go away they just joined the Democratic-Republicans and brought their ideas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Lack of political issues at home leads to a focus on foreign affairs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New President </a:t>
            </a:r>
            <a:r>
              <a:rPr lang="en-US" b="1" u="sng" dirty="0" smtClean="0">
                <a:solidFill>
                  <a:srgbClr val="C00000"/>
                </a:solidFill>
              </a:rPr>
              <a:t>James Monroe </a:t>
            </a:r>
            <a:r>
              <a:rPr lang="en-US" dirty="0" smtClean="0">
                <a:solidFill>
                  <a:srgbClr val="C00000"/>
                </a:solidFill>
              </a:rPr>
              <a:t>is elected and focuses on foreign affairs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Why did the Era of Good Feelings happen? Do you predict it will last? 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://www.historyhub.us/uploads/2/0/0/3/20030423/9387327.jpg?4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7613" y="3968151"/>
            <a:ext cx="3414387" cy="288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19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Establishing National Borders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1"/>
            <a:ext cx="9601200" cy="391639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With the rise in Nationalism, people wanted to expand and grow the nation </a:t>
            </a:r>
          </a:p>
          <a:p>
            <a:pPr lvl="1"/>
            <a:r>
              <a:rPr lang="en-US" dirty="0" smtClean="0"/>
              <a:t>First, they needed to know what was already theirs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Convention of 1818:</a:t>
            </a:r>
            <a:r>
              <a:rPr lang="en-US" dirty="0" smtClean="0">
                <a:solidFill>
                  <a:srgbClr val="C00000"/>
                </a:solidFill>
              </a:rPr>
              <a:t> Britain </a:t>
            </a:r>
            <a:r>
              <a:rPr lang="en-US" b="1" u="sng" dirty="0" smtClean="0">
                <a:solidFill>
                  <a:srgbClr val="C00000"/>
                </a:solidFill>
              </a:rPr>
              <a:t>cedes</a:t>
            </a:r>
            <a:r>
              <a:rPr lang="en-US" dirty="0" smtClean="0">
                <a:solidFill>
                  <a:srgbClr val="C00000"/>
                </a:solidFill>
              </a:rPr>
              <a:t> (gave up) land to the U.S.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Defined border between U.S. and Canada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Adams-</a:t>
            </a:r>
            <a:r>
              <a:rPr lang="en-US" b="1" u="sng" dirty="0" err="1" smtClean="0">
                <a:solidFill>
                  <a:srgbClr val="C00000"/>
                </a:solidFill>
              </a:rPr>
              <a:t>Onis</a:t>
            </a:r>
            <a:r>
              <a:rPr lang="en-US" b="1" u="sng" dirty="0" smtClean="0">
                <a:solidFill>
                  <a:srgbClr val="C00000"/>
                </a:solidFill>
              </a:rPr>
              <a:t> Treaty: </a:t>
            </a:r>
            <a:r>
              <a:rPr lang="en-US" dirty="0" smtClean="0">
                <a:solidFill>
                  <a:srgbClr val="C00000"/>
                </a:solidFill>
              </a:rPr>
              <a:t>Treaty with Spain to give the US control over Florida</a:t>
            </a:r>
          </a:p>
          <a:p>
            <a:pPr lvl="1"/>
            <a:r>
              <a:rPr lang="en-US" i="0" dirty="0" smtClean="0">
                <a:solidFill>
                  <a:srgbClr val="C00000"/>
                </a:solidFill>
              </a:rPr>
              <a:t>Helped by Andrew Jackson’s attacks on Natives in Florida</a:t>
            </a:r>
            <a:endParaRPr lang="en-US" i="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04" y="4175187"/>
            <a:ext cx="4711613" cy="2682814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845" y="4175186"/>
            <a:ext cx="5020574" cy="268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42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Monroe Doctrine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President Monroe used the rise of Nationalism to declare his </a:t>
            </a:r>
            <a:r>
              <a:rPr lang="en-US" b="1" u="sng" dirty="0" smtClean="0">
                <a:solidFill>
                  <a:srgbClr val="C00000"/>
                </a:solidFill>
              </a:rPr>
              <a:t>Monroe Doctrine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Laid out two things about European interference with the western hemisphere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European nations were no longer welcome to colonize in  the Americas (North or South) and if they did, the US would consider it war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US declared it would not get involved in any issues in Europe</a:t>
            </a:r>
          </a:p>
          <a:p>
            <a:r>
              <a:rPr lang="en-US" dirty="0" smtClean="0"/>
              <a:t>In other words, “you leave us alone, we’ll leave you alone.” </a:t>
            </a:r>
            <a:endParaRPr lang="en-US" dirty="0"/>
          </a:p>
        </p:txBody>
      </p:sp>
      <p:pic>
        <p:nvPicPr>
          <p:cNvPr id="4098" name="Picture 2" descr="http://faculty.polytechnic.org/gfeldmeth/westhe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150" y="154775"/>
            <a:ext cx="2016924" cy="201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historytunes.com/images/synopsis/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031" y="3491607"/>
            <a:ext cx="2879558" cy="3214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nitedstateshistorylsa.wikispaces.com/file/view/monroe%20doctrine.jpg/476072274/330x265/monroe%20doctrin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202" y="4643721"/>
            <a:ext cx="3789948" cy="2214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48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How might the Monroe Doctrine make the United States look to other countries?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3770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3141</TotalTime>
  <Words>419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Franklin Gothic Book</vt:lpstr>
      <vt:lpstr>Crop</vt:lpstr>
      <vt:lpstr>Daily Quiz 11/29</vt:lpstr>
      <vt:lpstr>Daily Quiz 11/29</vt:lpstr>
      <vt:lpstr>Daily Quiz 11/29</vt:lpstr>
      <vt:lpstr>America’s  Foreign Policy</vt:lpstr>
      <vt:lpstr>Nationalism</vt:lpstr>
      <vt:lpstr>Era of Good Feelings</vt:lpstr>
      <vt:lpstr>Establishing National Borders</vt:lpstr>
      <vt:lpstr>Monroe Doctrine</vt:lpstr>
      <vt:lpstr>Reflection</vt:lpstr>
    </vt:vector>
  </TitlesOfParts>
  <Company>CMCSS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of Nationalism</dc:title>
  <dc:creator>Eric Thieleman</dc:creator>
  <cp:lastModifiedBy>admin</cp:lastModifiedBy>
  <cp:revision>24</cp:revision>
  <cp:lastPrinted>2015-12-03T16:39:23Z</cp:lastPrinted>
  <dcterms:created xsi:type="dcterms:W3CDTF">2015-12-01T15:10:33Z</dcterms:created>
  <dcterms:modified xsi:type="dcterms:W3CDTF">2018-11-29T14:09:26Z</dcterms:modified>
</cp:coreProperties>
</file>